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9" r:id="rId3"/>
    <p:sldId id="287" r:id="rId4"/>
    <p:sldId id="258" r:id="rId5"/>
    <p:sldId id="272" r:id="rId6"/>
    <p:sldId id="281" r:id="rId7"/>
    <p:sldId id="265" r:id="rId8"/>
    <p:sldId id="266" r:id="rId9"/>
    <p:sldId id="260" r:id="rId10"/>
    <p:sldId id="293" r:id="rId11"/>
    <p:sldId id="290" r:id="rId12"/>
    <p:sldId id="291" r:id="rId13"/>
    <p:sldId id="294" r:id="rId14"/>
    <p:sldId id="295" r:id="rId15"/>
    <p:sldId id="297" r:id="rId16"/>
    <p:sldId id="296" r:id="rId17"/>
    <p:sldId id="298" r:id="rId18"/>
    <p:sldId id="299" r:id="rId19"/>
    <p:sldId id="288" r:id="rId20"/>
    <p:sldId id="274" r:id="rId21"/>
    <p:sldId id="267" r:id="rId22"/>
    <p:sldId id="300" r:id="rId23"/>
    <p:sldId id="273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san DeLisle" initials="SD" lastIdx="3" clrIdx="0"/>
  <p:cmAuthor id="1" name="Tina Bailey" initials="TB" lastIdx="1" clrIdx="1"/>
  <p:cmAuthor id="2" name="Gayle" initials="G" lastIdx="1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13" autoAdjust="0"/>
    <p:restoredTop sz="86482" autoAdjust="0"/>
  </p:normalViewPr>
  <p:slideViewPr>
    <p:cSldViewPr>
      <p:cViewPr varScale="1">
        <p:scale>
          <a:sx n="92" d="100"/>
          <a:sy n="92" d="100"/>
        </p:scale>
        <p:origin x="11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9AB17D9A-479E-4B5A-B263-15846C57B99C}" type="datetimeFigureOut">
              <a:rPr lang="en-CA" smtClean="0"/>
              <a:t>2020-08-18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4A2470BA-573E-4BEF-86D1-40C182C0A1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4587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DCAFF27D-A92E-4195-8661-69F831E629AA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94930917-F882-49C3-A73F-E2337FD43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8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30917-F882-49C3-A73F-E2337FD433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38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930917-F882-49C3-A73F-E2337FD433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726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930917-F882-49C3-A73F-E2337FD433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229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930917-F882-49C3-A73F-E2337FD433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571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930917-F882-49C3-A73F-E2337FD433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698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30917-F882-49C3-A73F-E2337FD433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42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30917-F882-49C3-A73F-E2337FD433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80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30917-F882-49C3-A73F-E2337FD4334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52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930917-F882-49C3-A73F-E2337FD433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758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30917-F882-49C3-A73F-E2337FD4334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58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30917-F882-49C3-A73F-E2337FD433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13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30917-F882-49C3-A73F-E2337FD433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83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30917-F882-49C3-A73F-E2337FD433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57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30917-F882-49C3-A73F-E2337FD433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53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30917-F882-49C3-A73F-E2337FD433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96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30917-F882-49C3-A73F-E2337FD433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17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30917-F882-49C3-A73F-E2337FD433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23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30917-F882-49C3-A73F-E2337FD433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7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E33B51-434C-45CE-9BB2-D44710F1F8A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800600" y="1600200"/>
            <a:ext cx="4343400" cy="2533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pic>
        <p:nvPicPr>
          <p:cNvPr id="29714" name="Picture 18" descr="CFKA_fullcolou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4196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F3017D-1291-4CF5-B5C6-92CF5D41682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01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64B288-4CD8-4DED-A0C8-5897C9940B3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9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D548D0-9CDB-4DC3-9227-8DC53A3BFCD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95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FCE342-A6F6-4149-A73E-4B4F7563FBC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24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E1E9F9-63F6-45FE-9E3B-F5E1C887ED9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76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22DD8A-4597-456F-875D-89EF8D89460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86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278E55-C192-4B95-8887-76606C046AA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095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ABF9E0-5DFC-4B49-A043-96030036983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09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990448-C0F2-4181-8186-74C8A567E7B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7463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530D9E-75D7-4F03-BB07-93DE7D45FE2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27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FDC72CAF-2EDB-4E72-8210-39A12024673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grpSp>
        <p:nvGrpSpPr>
          <p:cNvPr id="8209" name="Group 17"/>
          <p:cNvGrpSpPr>
            <a:grpSpLocks/>
          </p:cNvGrpSpPr>
          <p:nvPr/>
        </p:nvGrpSpPr>
        <p:grpSpPr bwMode="auto">
          <a:xfrm>
            <a:off x="0" y="6324600"/>
            <a:ext cx="9144000" cy="546100"/>
            <a:chOff x="0" y="0"/>
            <a:chExt cx="5760" cy="344"/>
          </a:xfrm>
        </p:grpSpPr>
        <p:sp>
          <p:nvSpPr>
            <p:cNvPr id="8210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00B0CA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8211" name="Rectangle 19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00B0CA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8213" name="Rectangle 21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8214" name="Rectangle 22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005293">
                <a:alpha val="41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8216" name="Rectangle 24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5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8217" name="Rectangle 25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005293">
                <a:alpha val="41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8218" name="Rectangle 26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005293">
                <a:alpha val="41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en-US">
                <a:solidFill>
                  <a:schemeClr val="accent2"/>
                </a:solidFill>
              </a:endParaRPr>
            </a:p>
          </p:txBody>
        </p:sp>
      </p:grpSp>
      <p:pic>
        <p:nvPicPr>
          <p:cNvPr id="8219" name="Picture 27" descr="CFKA_alternate_fullcolou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297613"/>
            <a:ext cx="2133600" cy="56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529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5293"/>
          </a:solidFill>
          <a:latin typeface="Myriad Pro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5293"/>
          </a:solidFill>
          <a:latin typeface="Myriad Pro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5293"/>
          </a:solidFill>
          <a:latin typeface="Myriad Pro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5293"/>
          </a:solidFill>
          <a:latin typeface="Myriad Pro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5293"/>
          </a:solidFill>
          <a:latin typeface="Myriad Pro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5293"/>
          </a:solidFill>
          <a:latin typeface="Myriad Pro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5293"/>
          </a:solidFill>
          <a:latin typeface="Myriad Pro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5293"/>
          </a:solidFill>
          <a:latin typeface="Myriad Pro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5293"/>
        </a:buClr>
        <a:buSzPct val="75000"/>
        <a:buFont typeface="Wingdings" pitchFamily="2" charset="2"/>
        <a:buChar char="n"/>
        <a:defRPr sz="3200">
          <a:solidFill>
            <a:srgbClr val="00529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0CA"/>
        </a:buClr>
        <a:buSzPct val="80000"/>
        <a:buFont typeface="Wingdings" pitchFamily="2" charset="2"/>
        <a:buChar char="¨"/>
        <a:defRPr sz="2800">
          <a:solidFill>
            <a:srgbClr val="005293"/>
          </a:solidFill>
          <a:latin typeface="Minion Pro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5293"/>
        </a:buClr>
        <a:buSzPct val="65000"/>
        <a:buFont typeface="Wingdings" pitchFamily="2" charset="2"/>
        <a:buChar char="n"/>
        <a:defRPr sz="2400">
          <a:solidFill>
            <a:srgbClr val="005293"/>
          </a:solidFill>
          <a:latin typeface="Minion Pro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B0CA"/>
        </a:buClr>
        <a:buSzPct val="70000"/>
        <a:buFont typeface="Wingdings" pitchFamily="2" charset="2"/>
        <a:buChar char="¨"/>
        <a:defRPr sz="2000">
          <a:solidFill>
            <a:srgbClr val="005293"/>
          </a:solidFill>
          <a:latin typeface="Minion Pro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5293"/>
        </a:buClr>
        <a:buFont typeface="Wingdings" pitchFamily="2" charset="2"/>
        <a:buChar char="§"/>
        <a:defRPr sz="2000">
          <a:solidFill>
            <a:srgbClr val="005293"/>
          </a:solidFill>
          <a:latin typeface="Minion Pro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5293"/>
        </a:buClr>
        <a:buFont typeface="Wingdings" pitchFamily="2" charset="2"/>
        <a:buChar char="§"/>
        <a:defRPr sz="2000">
          <a:solidFill>
            <a:srgbClr val="005293"/>
          </a:solidFill>
          <a:latin typeface="Minion Pro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5293"/>
        </a:buClr>
        <a:buFont typeface="Wingdings" pitchFamily="2" charset="2"/>
        <a:buChar char="§"/>
        <a:defRPr sz="2000">
          <a:solidFill>
            <a:srgbClr val="005293"/>
          </a:solidFill>
          <a:latin typeface="Minion Pro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5293"/>
        </a:buClr>
        <a:buFont typeface="Wingdings" pitchFamily="2" charset="2"/>
        <a:buChar char="§"/>
        <a:defRPr sz="2000">
          <a:solidFill>
            <a:srgbClr val="005293"/>
          </a:solidFill>
          <a:latin typeface="Minion Pro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5293"/>
        </a:buClr>
        <a:buFont typeface="Wingdings" pitchFamily="2" charset="2"/>
        <a:buChar char="§"/>
        <a:defRPr sz="2000">
          <a:solidFill>
            <a:srgbClr val="005293"/>
          </a:solidFill>
          <a:latin typeface="Minion Pro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grants@cfka.or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38174" y="990600"/>
            <a:ext cx="4343400" cy="2533650"/>
          </a:xfrm>
        </p:spPr>
        <p:txBody>
          <a:bodyPr/>
          <a:lstStyle/>
          <a:p>
            <a:r>
              <a:rPr lang="en-US" altLang="en-US" dirty="0"/>
              <a:t>Community Grants Fall 2020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19600" y="4953000"/>
            <a:ext cx="5932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5293"/>
                </a:solidFill>
                <a:latin typeface="+mn-lt"/>
              </a:rPr>
              <a:t>Penny Scott</a:t>
            </a:r>
            <a:br>
              <a:rPr lang="en-US" b="1" dirty="0">
                <a:solidFill>
                  <a:srgbClr val="005293"/>
                </a:solidFill>
                <a:latin typeface="+mn-lt"/>
              </a:rPr>
            </a:br>
            <a:r>
              <a:rPr lang="en-US" b="1" dirty="0">
                <a:solidFill>
                  <a:srgbClr val="005293"/>
                </a:solidFill>
                <a:latin typeface="+mn-lt"/>
              </a:rPr>
              <a:t>Grants Coordinator</a:t>
            </a:r>
          </a:p>
          <a:p>
            <a:pPr algn="ctr"/>
            <a:r>
              <a:rPr lang="en-US" dirty="0">
                <a:solidFill>
                  <a:srgbClr val="005293"/>
                </a:solidFill>
                <a:latin typeface="+mn-lt"/>
              </a:rPr>
              <a:t>grants@cfka.org</a:t>
            </a:r>
            <a:br>
              <a:rPr lang="en-US" dirty="0">
                <a:solidFill>
                  <a:srgbClr val="005293"/>
                </a:solidFill>
                <a:latin typeface="+mn-lt"/>
              </a:rPr>
            </a:br>
            <a:r>
              <a:rPr lang="en-US" dirty="0">
                <a:solidFill>
                  <a:srgbClr val="005293"/>
                </a:solidFill>
                <a:latin typeface="+mn-lt"/>
              </a:rPr>
              <a:t>613.546.9696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83208F-6C99-4D9C-A495-CACA93C53976}"/>
              </a:ext>
            </a:extLst>
          </p:cNvPr>
          <p:cNvSpPr txBox="1"/>
          <p:nvPr/>
        </p:nvSpPr>
        <p:spPr>
          <a:xfrm>
            <a:off x="457200" y="4800600"/>
            <a:ext cx="4724400" cy="1323439"/>
          </a:xfrm>
          <a:prstGeom prst="rect">
            <a:avLst/>
          </a:prstGeom>
          <a:solidFill>
            <a:srgbClr val="005293"/>
          </a:solidFill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</a:rPr>
              <a:t>Welcome!  Please..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000" b="1" dirty="0">
                <a:solidFill>
                  <a:schemeClr val="bg1"/>
                </a:solidFill>
              </a:rPr>
              <a:t>introduce yourself via the Chat box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000" b="1" dirty="0">
                <a:solidFill>
                  <a:schemeClr val="bg1"/>
                </a:solidFill>
              </a:rPr>
              <a:t>mute your microphone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000" b="1" dirty="0">
                <a:solidFill>
                  <a:schemeClr val="bg1"/>
                </a:solidFill>
              </a:rPr>
              <a:t>ask questions via the Chat box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F501-F844-417D-8CA1-E35F1E38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What’s different?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EB99E-CF01-40EE-B097-D110B054B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886200"/>
          </a:xfrm>
        </p:spPr>
        <p:txBody>
          <a:bodyPr/>
          <a:lstStyle/>
          <a:p>
            <a:r>
              <a:rPr lang="en-CA" sz="2800" dirty="0"/>
              <a:t>Granting Priorities</a:t>
            </a:r>
          </a:p>
          <a:p>
            <a:r>
              <a:rPr lang="en-CA" sz="2800" dirty="0"/>
              <a:t>Applicant Guide </a:t>
            </a:r>
          </a:p>
          <a:p>
            <a:r>
              <a:rPr lang="en-CA" sz="2800" dirty="0"/>
              <a:t>Shorter and more concise application forms</a:t>
            </a:r>
          </a:p>
          <a:p>
            <a:r>
              <a:rPr lang="en-CA" sz="2800" dirty="0"/>
              <a:t>Faster application processing-grants in November 2020</a:t>
            </a:r>
          </a:p>
          <a:p>
            <a:r>
              <a:rPr lang="en-CA" sz="2800" dirty="0"/>
              <a:t>No paper submissions required</a:t>
            </a:r>
          </a:p>
          <a:p>
            <a:r>
              <a:rPr lang="en-CA" sz="2800" dirty="0"/>
              <a:t>One-time opportunity to apply for emergency operational support for program delivery during COVID – 19</a:t>
            </a: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357623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15F218-DFB1-4FD7-958D-CC957CD02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CA" dirty="0"/>
              <a:t>Granting Priorities - Fall 2020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B0C921-F356-4DBA-9267-0DF50A791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CA" sz="2400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Partnerships</a:t>
            </a:r>
            <a:r>
              <a:rPr lang="en-CA" sz="24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: Look to partner, collaborate, and coordinate with others in the application. Opportunities may exist to share resources, equipment, space costs, etc.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CA" sz="2400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Diversity &amp; Inclusion</a:t>
            </a:r>
            <a:r>
              <a:rPr lang="en-CA" sz="24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: Consider diversity, equity and inclusion in the project/program design and delivery.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CA" sz="2400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Resilience</a:t>
            </a:r>
            <a:r>
              <a:rPr lang="en-CA" sz="24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: Develop initiatives that build on existing strengths and develop resiliency in people, organizations, and community.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CA" sz="2400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Emergency Response &amp; Recovery</a:t>
            </a:r>
            <a:r>
              <a:rPr lang="en-CA" sz="24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: Continued efforts to address the effects of COVID-19.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2039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AE81-E81B-4787-974F-C6DBEEB8D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New Forms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54B71F-C806-43E2-91D3-1207CDC9D73E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98518"/>
            <a:ext cx="1485922" cy="1485922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7330DB3-BCD0-48D1-AC6C-AD7E122CE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19400" y="1835726"/>
            <a:ext cx="5105400" cy="45650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CA" sz="3200" dirty="0"/>
              <a:t>FORM N</a:t>
            </a:r>
          </a:p>
          <a:p>
            <a:pPr marL="400050" lvl="1" indent="0">
              <a:buNone/>
            </a:pPr>
            <a:r>
              <a:rPr lang="en-CA" dirty="0"/>
              <a:t>For new projects or initiatives</a:t>
            </a:r>
          </a:p>
          <a:p>
            <a:pPr marL="400050" lvl="1" indent="0">
              <a:buNone/>
            </a:pPr>
            <a:endParaRPr lang="en-CA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dirty="0"/>
              <a:t>FORM O</a:t>
            </a:r>
          </a:p>
          <a:p>
            <a:pPr marL="400050" lvl="1" indent="0">
              <a:buNone/>
            </a:pPr>
            <a:r>
              <a:rPr lang="en-CA" dirty="0"/>
              <a:t>For operational support</a:t>
            </a:r>
          </a:p>
          <a:p>
            <a:pPr marL="400050" lvl="1" indent="0">
              <a:buNone/>
            </a:pPr>
            <a:endParaRPr lang="en-CA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dirty="0"/>
              <a:t>FORM E</a:t>
            </a:r>
          </a:p>
          <a:p>
            <a:pPr marL="400050" lvl="1" indent="0">
              <a:buNone/>
            </a:pPr>
            <a:r>
              <a:rPr lang="en-CA" dirty="0"/>
              <a:t>For capital/equipment ONLY</a:t>
            </a:r>
          </a:p>
        </p:txBody>
      </p:sp>
    </p:spTree>
    <p:extLst>
      <p:ext uri="{BB962C8B-B14F-4D97-AF65-F5344CB8AC3E}">
        <p14:creationId xmlns:p14="http://schemas.microsoft.com/office/powerpoint/2010/main" val="497122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9286E6-A964-4258-949B-2662ACCBF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FORM 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A13F96-4243-4EA8-8120-6292A4A0B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For new projects or initiatives</a:t>
            </a:r>
          </a:p>
          <a:p>
            <a:r>
              <a:rPr lang="en-CA" dirty="0"/>
              <a:t>Focus on key questions-shorter more concise</a:t>
            </a:r>
          </a:p>
          <a:p>
            <a:r>
              <a:rPr lang="en-CA" dirty="0"/>
              <a:t>Will be the most familiar to applicants</a:t>
            </a:r>
          </a:p>
          <a:p>
            <a:r>
              <a:rPr lang="en-CA" dirty="0"/>
              <a:t>Must include budget</a:t>
            </a:r>
          </a:p>
          <a:p>
            <a:r>
              <a:rPr lang="en-CA" dirty="0"/>
              <a:t>Partnership Agreements accepted (exception school boards)</a:t>
            </a:r>
            <a:br>
              <a:rPr lang="en-CA" dirty="0"/>
            </a:b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7715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A1DABA-17A5-454F-B2DC-689958982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FORM 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E19BD2-5983-43F6-9C41-10E0D8EE5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85900"/>
            <a:ext cx="8534400" cy="5372100"/>
          </a:xfrm>
        </p:spPr>
        <p:txBody>
          <a:bodyPr/>
          <a:lstStyle/>
          <a:p>
            <a:r>
              <a:rPr lang="en-CA" sz="2400" b="1" u="sng" dirty="0"/>
              <a:t>One-time</a:t>
            </a:r>
            <a:r>
              <a:rPr lang="en-CA" sz="2400" dirty="0"/>
              <a:t> opportunity to apply for emergency operational support for program delivery during COVID – 19</a:t>
            </a:r>
          </a:p>
          <a:p>
            <a:r>
              <a:rPr lang="en-CA" sz="2400" dirty="0"/>
              <a:t>Although applicant may offer multiple programs, must choose </a:t>
            </a:r>
            <a:r>
              <a:rPr lang="en-CA" sz="2400" b="1" u="sng" dirty="0"/>
              <a:t>one</a:t>
            </a:r>
            <a:r>
              <a:rPr lang="en-CA" sz="2400" dirty="0"/>
              <a:t> </a:t>
            </a:r>
          </a:p>
          <a:p>
            <a:r>
              <a:rPr lang="en-CA" sz="2400" dirty="0"/>
              <a:t>Shorter form-</a:t>
            </a:r>
            <a:r>
              <a:rPr lang="en-CA" sz="2400" u="sng" dirty="0"/>
              <a:t>no</a:t>
            </a:r>
            <a:r>
              <a:rPr lang="en-CA" sz="2400" dirty="0"/>
              <a:t> partnership agreements</a:t>
            </a:r>
          </a:p>
          <a:p>
            <a:r>
              <a:rPr lang="en-CA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Must clearly identify how has COVID-19 affected their ability to deliver the project, program, or initiative </a:t>
            </a:r>
          </a:p>
          <a:p>
            <a:r>
              <a:rPr lang="en-CA" sz="2400" dirty="0"/>
              <a:t>Must include budget that identifies the annual program cost (shared, pro-rated and actual)</a:t>
            </a:r>
          </a:p>
          <a:p>
            <a:r>
              <a:rPr lang="en-CA" sz="2400" dirty="0"/>
              <a:t>Subject to a maximum of 20% of program cost up to a maximum of $15,000</a:t>
            </a:r>
          </a:p>
        </p:txBody>
      </p:sp>
    </p:spTree>
    <p:extLst>
      <p:ext uri="{BB962C8B-B14F-4D97-AF65-F5344CB8AC3E}">
        <p14:creationId xmlns:p14="http://schemas.microsoft.com/office/powerpoint/2010/main" val="4252212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F9367-17A9-43B1-A63F-7B6706C15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6019800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/>
              <a:t>DOGGOS Kingston is a registered charity that supports responsible dog ownership. Overall annual budget of $70,000. They run 3 programs in the community, all of which have been affected by COVID-19:</a:t>
            </a:r>
          </a:p>
          <a:p>
            <a:r>
              <a:rPr lang="en-CA" sz="2000" dirty="0"/>
              <a:t>Keeping Your Dog Fit</a:t>
            </a:r>
          </a:p>
          <a:p>
            <a:r>
              <a:rPr lang="en-CA" sz="2000" dirty="0"/>
              <a:t>Obedience Training for New Dog Owners</a:t>
            </a:r>
          </a:p>
          <a:p>
            <a:r>
              <a:rPr lang="en-CA" sz="2000" dirty="0"/>
              <a:t>Fostering Dogs </a:t>
            </a:r>
          </a:p>
          <a:p>
            <a:endParaRPr lang="en-CA" sz="2000" dirty="0"/>
          </a:p>
          <a:p>
            <a:pPr marL="0" indent="0">
              <a:buNone/>
            </a:pPr>
            <a:r>
              <a:rPr lang="en-CA" sz="2800" dirty="0">
                <a:highlight>
                  <a:srgbClr val="FFFF00"/>
                </a:highlight>
              </a:rPr>
              <a:t>Obedience Training for New Dog Owners</a:t>
            </a:r>
          </a:p>
          <a:p>
            <a:pPr marL="0" indent="0">
              <a:buNone/>
            </a:pPr>
            <a:r>
              <a:rPr lang="en-CA" sz="2000" dirty="0"/>
              <a:t>Determine annual cost to run the program, assuming no revenue sources.</a:t>
            </a:r>
          </a:p>
          <a:p>
            <a:r>
              <a:rPr lang="en-CA" sz="2000" dirty="0"/>
              <a:t>Staff </a:t>
            </a:r>
          </a:p>
          <a:p>
            <a:r>
              <a:rPr lang="en-CA" sz="2000" dirty="0"/>
              <a:t>Materials</a:t>
            </a:r>
          </a:p>
          <a:p>
            <a:r>
              <a:rPr lang="en-CA" sz="2000" dirty="0"/>
              <a:t>Dog treats</a:t>
            </a:r>
          </a:p>
          <a:p>
            <a:r>
              <a:rPr lang="en-CA" sz="2000" dirty="0"/>
              <a:t>Rent (pro-rated as a %)</a:t>
            </a:r>
          </a:p>
          <a:p>
            <a:r>
              <a:rPr lang="en-CA" sz="2000" dirty="0"/>
              <a:t>Etc.</a:t>
            </a:r>
          </a:p>
          <a:p>
            <a:endParaRPr lang="en-CA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008B71-B147-4C29-B94A-15E96CA29066}"/>
              </a:ext>
            </a:extLst>
          </p:cNvPr>
          <p:cNvSpPr txBox="1"/>
          <p:nvPr/>
        </p:nvSpPr>
        <p:spPr>
          <a:xfrm>
            <a:off x="3505200" y="4191000"/>
            <a:ext cx="5257800" cy="175432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Calculated Annual Cost for Program - $12,000</a:t>
            </a:r>
          </a:p>
          <a:p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$12,000 x 20% = $2,400</a:t>
            </a:r>
          </a:p>
          <a:p>
            <a:endParaRPr lang="en-CA" b="1" dirty="0">
              <a:solidFill>
                <a:schemeClr val="bg1"/>
              </a:solidFill>
            </a:endParaRPr>
          </a:p>
          <a:p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Maximum Operational Grant : $2,400</a:t>
            </a:r>
            <a:endParaRPr lang="en-CA" b="1" dirty="0">
              <a:solidFill>
                <a:schemeClr val="bg1"/>
              </a:solidFill>
            </a:endParaRPr>
          </a:p>
          <a:p>
            <a:endParaRPr lang="en-C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46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6AFD8F-3A78-45A2-9986-EEFBB6ABD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FORM 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17A5D8-1BF6-470E-BED3-585769127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For capital/equipment ONLY</a:t>
            </a:r>
          </a:p>
          <a:p>
            <a:r>
              <a:rPr lang="en-CA" dirty="0"/>
              <a:t>Very short form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Note:</a:t>
            </a:r>
          </a:p>
          <a:p>
            <a:r>
              <a:rPr lang="en-CA" dirty="0"/>
              <a:t>For new projects or initiatives, include the costs in your budget. No need to compete Form E as well.</a:t>
            </a:r>
          </a:p>
        </p:txBody>
      </p:sp>
    </p:spTree>
    <p:extLst>
      <p:ext uri="{BB962C8B-B14F-4D97-AF65-F5344CB8AC3E}">
        <p14:creationId xmlns:p14="http://schemas.microsoft.com/office/powerpoint/2010/main" val="3615544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371600"/>
          </a:xfrm>
        </p:spPr>
        <p:txBody>
          <a:bodyPr/>
          <a:lstStyle/>
          <a:p>
            <a:r>
              <a:rPr lang="en-US" sz="4200" dirty="0"/>
              <a:t>What makes a strong proposal?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5029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Well-written, clear, concise answers, descriptions and anticipated outcomes (WHAT)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Clear, demonstrated community need/gap (WHY)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Well described plan to carry out project &amp; plan to assess your described outcomes (HOW)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Strong support for project indicated through things other grants sought, partnerships, volunteer efforts and in-kind supports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Not a duplication of existing programs of services</a:t>
            </a:r>
          </a:p>
          <a:p>
            <a:pPr marL="0" indent="0">
              <a:buNone/>
            </a:pPr>
            <a:r>
              <a:rPr lang="en-US" sz="1800" dirty="0"/>
              <a:t>(and of course)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Prepared with passion and enthusiasm!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127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36"/>
            <a:ext cx="8229600" cy="1371600"/>
          </a:xfrm>
        </p:spPr>
        <p:txBody>
          <a:bodyPr/>
          <a:lstStyle/>
          <a:p>
            <a:r>
              <a:rPr lang="en-US" dirty="0"/>
              <a:t>Some FAQs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955" y="1853045"/>
            <a:ext cx="8229600" cy="5029200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en-CA" sz="2800" dirty="0">
                <a:effectLst/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Applicants may submit </a:t>
            </a:r>
            <a:r>
              <a:rPr lang="en-CA" sz="2800" b="1" u="sng" dirty="0">
                <a:effectLst/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more than one</a:t>
            </a:r>
            <a:r>
              <a:rPr lang="en-CA" sz="2800" dirty="0">
                <a:effectLst/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 application for a new initiative.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en-CA" sz="2800" dirty="0">
                <a:effectLst/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Applicants may submit </a:t>
            </a:r>
            <a:r>
              <a:rPr lang="en-CA" sz="2800" b="1" u="sng" dirty="0">
                <a:effectLst/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only one</a:t>
            </a:r>
            <a:r>
              <a:rPr lang="en-CA" sz="2800" dirty="0">
                <a:effectLst/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 application for an emergency operational grant.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"/>
            </a:pPr>
            <a:r>
              <a:rPr lang="en-CA" sz="2800" dirty="0">
                <a:effectLst/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Applicants may apply for </a:t>
            </a:r>
            <a:r>
              <a:rPr lang="en-CA" sz="2800" b="1" u="sng" dirty="0">
                <a:effectLst/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both</a:t>
            </a:r>
            <a:r>
              <a:rPr lang="en-CA" sz="2800" dirty="0">
                <a:effectLst/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 a new initiative grant </a:t>
            </a:r>
            <a:r>
              <a:rPr lang="en-CA" sz="2800" b="1" u="sng" dirty="0">
                <a:effectLst/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AND</a:t>
            </a:r>
            <a:r>
              <a:rPr lang="en-CA" sz="2800" dirty="0">
                <a:effectLst/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 for an emergency operational grant.</a:t>
            </a:r>
          </a:p>
        </p:txBody>
      </p:sp>
    </p:spTree>
    <p:extLst>
      <p:ext uri="{BB962C8B-B14F-4D97-AF65-F5344CB8AC3E}">
        <p14:creationId xmlns:p14="http://schemas.microsoft.com/office/powerpoint/2010/main" val="3923143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5F32B-80BE-4852-B859-E38C280BA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2027"/>
            <a:ext cx="8229600" cy="1371600"/>
          </a:xfrm>
        </p:spPr>
        <p:txBody>
          <a:bodyPr/>
          <a:lstStyle/>
          <a:p>
            <a:r>
              <a:rPr lang="en-CA" dirty="0"/>
              <a:t>Preparing your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BF9DF-7819-4F69-A4DC-7303577F5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12" y="1258650"/>
            <a:ext cx="4936788" cy="4989750"/>
          </a:xfrm>
          <a:ln>
            <a:noFill/>
          </a:ln>
        </p:spPr>
        <p:txBody>
          <a:bodyPr/>
          <a:lstStyle/>
          <a:p>
            <a:r>
              <a:rPr lang="en-CA" sz="2400" dirty="0"/>
              <a:t>Read carefully over eligibility and Applicant Guide</a:t>
            </a:r>
          </a:p>
          <a:p>
            <a:r>
              <a:rPr lang="en-CA" sz="2400" dirty="0"/>
              <a:t>Don’t leave anything blank</a:t>
            </a:r>
          </a:p>
          <a:p>
            <a:r>
              <a:rPr lang="en-CA" sz="2400" dirty="0"/>
              <a:t>Use the Checklist</a:t>
            </a:r>
          </a:p>
          <a:p>
            <a:r>
              <a:rPr lang="en-CA" sz="2400" dirty="0"/>
              <a:t>Documents to be submitted in Word &amp; Excel format.</a:t>
            </a:r>
          </a:p>
          <a:p>
            <a:r>
              <a:rPr lang="en-CA" sz="2400" dirty="0"/>
              <a:t>Financial statements &amp; supporting documentation-can be PDF</a:t>
            </a:r>
          </a:p>
          <a:p>
            <a:r>
              <a:rPr lang="en-CA" sz="2400" dirty="0"/>
              <a:t>No paper copies required</a:t>
            </a:r>
          </a:p>
          <a:p>
            <a:r>
              <a:rPr lang="en-US" sz="2400" b="1" dirty="0"/>
              <a:t>Deadline: Sept. 15</a:t>
            </a:r>
            <a:r>
              <a:rPr lang="en-US" sz="2400" b="1" baseline="30000" dirty="0"/>
              <a:t>th</a:t>
            </a:r>
            <a:r>
              <a:rPr lang="en-US" sz="2400" b="1" dirty="0"/>
              <a:t> </a:t>
            </a:r>
            <a:r>
              <a:rPr lang="en-US" sz="2400" dirty="0"/>
              <a:t>by 4:30pm</a:t>
            </a:r>
            <a:endParaRPr lang="en-CA" sz="2400" dirty="0"/>
          </a:p>
          <a:p>
            <a:endParaRPr lang="en-CA" sz="2400" dirty="0"/>
          </a:p>
          <a:p>
            <a:endParaRPr lang="en-CA" sz="2400" dirty="0"/>
          </a:p>
          <a:p>
            <a:endParaRPr lang="en-CA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CE4E0D-D414-40A3-9E25-B75D449401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587485"/>
            <a:ext cx="3869987" cy="257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86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DD8B8-E0DF-4B6D-9AC0-29B3681BB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371600"/>
          </a:xfrm>
        </p:spPr>
        <p:txBody>
          <a:bodyPr/>
          <a:lstStyle/>
          <a:p>
            <a:br>
              <a:rPr lang="en-CA" dirty="0"/>
            </a:br>
            <a:r>
              <a:rPr lang="en-CA" dirty="0"/>
              <a:t>Agenda</a:t>
            </a: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5CD5A-AE52-44C7-A920-E047979A8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514600"/>
            <a:ext cx="8534400" cy="3276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CA" sz="2800" dirty="0"/>
              <a:t>Welcome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800" dirty="0"/>
              <a:t>Overview - Community Foundation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800" dirty="0"/>
              <a:t>Overview – Fall 2020 Community Grants Program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800" dirty="0"/>
              <a:t>Review of application forms &amp; budget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800" dirty="0"/>
              <a:t>Q &amp; 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800" dirty="0"/>
              <a:t>Wrap up </a:t>
            </a:r>
          </a:p>
          <a:p>
            <a:pPr marL="0" indent="0">
              <a:buNone/>
            </a:pPr>
            <a:r>
              <a:rPr lang="en-CA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8709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/>
              <a:t>Funding levels and budgets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3886200"/>
          </a:xfrm>
        </p:spPr>
        <p:txBody>
          <a:bodyPr/>
          <a:lstStyle/>
          <a:p>
            <a:r>
              <a:rPr lang="en-US" sz="2400" dirty="0"/>
              <a:t>Funding levels vary year-to-year</a:t>
            </a:r>
          </a:p>
          <a:p>
            <a:r>
              <a:rPr lang="en-US" sz="2400" dirty="0"/>
              <a:t>Grants from $500-$25,000 have been given out in the past</a:t>
            </a:r>
          </a:p>
          <a:p>
            <a:r>
              <a:rPr lang="en-US" sz="2400" dirty="0"/>
              <a:t>Partial funding possible</a:t>
            </a:r>
          </a:p>
          <a:p>
            <a:endParaRPr lang="en-CA" sz="2400" dirty="0"/>
          </a:p>
          <a:p>
            <a:r>
              <a:rPr lang="en-CA" sz="2400" dirty="0"/>
              <a:t>Submit the </a:t>
            </a:r>
            <a:r>
              <a:rPr lang="en-CA" sz="2400" u="sng" dirty="0"/>
              <a:t>most current financial </a:t>
            </a:r>
            <a:r>
              <a:rPr lang="en-CA" sz="2400" dirty="0"/>
              <a:t>information</a:t>
            </a:r>
          </a:p>
          <a:p>
            <a:r>
              <a:rPr lang="en-CA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audited or unaudited financial statements</a:t>
            </a:r>
          </a:p>
          <a:p>
            <a:r>
              <a:rPr lang="en-CA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bank statements</a:t>
            </a:r>
          </a:p>
          <a:p>
            <a:r>
              <a:rPr lang="en-CA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 balance sheet</a:t>
            </a:r>
          </a:p>
          <a:p>
            <a:r>
              <a:rPr lang="en-CA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an income statement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0E4E04-79A0-4847-96A5-B6546376C8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5168" y="3733705"/>
            <a:ext cx="3881632" cy="259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0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371600"/>
          </a:xfrm>
        </p:spPr>
        <p:txBody>
          <a:bodyPr/>
          <a:lstStyle/>
          <a:p>
            <a:r>
              <a:rPr lang="en-US" altLang="en-US" dirty="0"/>
              <a:t>Community Grants Review Process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800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sz="2800" dirty="0"/>
              <a:t>Volunteer Community Grants Committee reviews applications and make recommendations for granting.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/>
              <a:t>All applicants notified about the outcome by email in early November 2020 and after signing </a:t>
            </a:r>
            <a:r>
              <a:rPr lang="en-US" sz="2800" dirty="0"/>
              <a:t>a grant agreement-</a:t>
            </a:r>
            <a:r>
              <a:rPr lang="en-CA" sz="2800" dirty="0"/>
              <a:t>cheques will be issued to successful grantees by mid-November.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Final reports are due within 30 days of project completion (up to 13 months after grant awarded)</a:t>
            </a:r>
          </a:p>
          <a:p>
            <a:pPr marL="514350" indent="-514350">
              <a:buFont typeface="+mj-lt"/>
              <a:buAutoNum type="arabicPeriod"/>
            </a:pPr>
            <a:endParaRPr lang="en-CA" sz="2800" dirty="0"/>
          </a:p>
          <a:p>
            <a:pPr marL="514350" indent="-514350">
              <a:buFont typeface="+mj-lt"/>
              <a:buAutoNum type="arabicPeriod"/>
            </a:pPr>
            <a:endParaRPr lang="en-CA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8229600" cy="3200400"/>
          </a:xfrm>
        </p:spPr>
        <p:txBody>
          <a:bodyPr/>
          <a:lstStyle/>
          <a:p>
            <a:pPr algn="ctr"/>
            <a:r>
              <a:rPr lang="en-US" dirty="0"/>
              <a:t>Discussion </a:t>
            </a:r>
            <a:br>
              <a:rPr lang="en-US" dirty="0"/>
            </a:br>
            <a:r>
              <a:rPr lang="en-US" dirty="0"/>
              <a:t>&amp; </a:t>
            </a:r>
            <a:br>
              <a:rPr lang="en-US" dirty="0"/>
            </a:br>
            <a:r>
              <a:rPr lang="en-US" dirty="0"/>
              <a:t>Questions </a:t>
            </a:r>
          </a:p>
        </p:txBody>
      </p:sp>
    </p:spTree>
    <p:extLst>
      <p:ext uri="{BB962C8B-B14F-4D97-AF65-F5344CB8AC3E}">
        <p14:creationId xmlns:p14="http://schemas.microsoft.com/office/powerpoint/2010/main" val="3921321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24400"/>
          </a:xfrm>
        </p:spPr>
        <p:txBody>
          <a:bodyPr/>
          <a:lstStyle/>
          <a:p>
            <a:r>
              <a:rPr lang="en-US" sz="2800" dirty="0"/>
              <a:t>Is the answer/clarification in the Guide?</a:t>
            </a:r>
          </a:p>
          <a:p>
            <a:endParaRPr lang="en-US" sz="2800" dirty="0"/>
          </a:p>
          <a:p>
            <a:r>
              <a:rPr lang="en-US" sz="2800" dirty="0"/>
              <a:t>I can’t help you if you don’t contact me!</a:t>
            </a:r>
            <a:br>
              <a:rPr lang="en-US" sz="2800" dirty="0"/>
            </a:br>
            <a:r>
              <a:rPr lang="en-US" sz="2800" dirty="0"/>
              <a:t>			Tel: 	  613.546.9696 </a:t>
            </a:r>
            <a:br>
              <a:rPr lang="en-US" sz="2800" dirty="0"/>
            </a:br>
            <a:r>
              <a:rPr lang="en-US" sz="2800" dirty="0"/>
              <a:t>			Email: </a:t>
            </a:r>
            <a:r>
              <a:rPr lang="en-US" sz="2800" dirty="0">
                <a:hlinkClick r:id="rId3"/>
              </a:rPr>
              <a:t>grants@cfka.org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I am in the office Tuesday - Friday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59566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B79CB-2D2A-4F05-B4EA-5A3A06893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Community Foundation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A8697-9F68-4D0D-AA79-2C17028BB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3886200"/>
          </a:xfrm>
        </p:spPr>
        <p:txBody>
          <a:bodyPr/>
          <a:lstStyle/>
          <a:p>
            <a:r>
              <a:rPr lang="en-CA" sz="2800" dirty="0"/>
              <a:t>25</a:t>
            </a:r>
            <a:r>
              <a:rPr lang="en-CA" sz="2800" baseline="30000" dirty="0"/>
              <a:t>th</a:t>
            </a:r>
            <a:r>
              <a:rPr lang="en-CA" sz="2800" dirty="0"/>
              <a:t> Anniversary!</a:t>
            </a:r>
          </a:p>
          <a:p>
            <a:r>
              <a:rPr lang="en-CA" sz="2800" dirty="0"/>
              <a:t>Over 200 endowment funds from which it makes charitable grants</a:t>
            </a:r>
          </a:p>
          <a:p>
            <a:r>
              <a:rPr lang="en-CA" sz="2800" dirty="0"/>
              <a:t>4 different granting programs each with own set of criteria, application process</a:t>
            </a:r>
          </a:p>
          <a:p>
            <a:r>
              <a:rPr lang="en-CA" sz="2800" dirty="0"/>
              <a:t>Community Grants Program- broadest eligibility criteria</a:t>
            </a:r>
          </a:p>
          <a:p>
            <a:r>
              <a:rPr lang="en-CA" sz="2800" dirty="0"/>
              <a:t>Funded by earnings on pooled donations &amp; over 40 endowment funds from donors</a:t>
            </a:r>
          </a:p>
        </p:txBody>
      </p:sp>
    </p:spTree>
    <p:extLst>
      <p:ext uri="{BB962C8B-B14F-4D97-AF65-F5344CB8AC3E}">
        <p14:creationId xmlns:p14="http://schemas.microsoft.com/office/powerpoint/2010/main" val="3207792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Community Grants </a:t>
            </a:r>
            <a:br>
              <a:rPr lang="en-US" altLang="en-US" dirty="0"/>
            </a:br>
            <a:r>
              <a:rPr lang="en-US" altLang="en-US" dirty="0"/>
              <a:t>Program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627650"/>
            <a:ext cx="8229600" cy="3886200"/>
          </a:xfrm>
        </p:spPr>
        <p:txBody>
          <a:bodyPr/>
          <a:lstStyle/>
          <a:p>
            <a:r>
              <a:rPr lang="en-US" altLang="en-US" dirty="0"/>
              <a:t>The Community Grants Program seeks projects that:</a:t>
            </a:r>
          </a:p>
          <a:p>
            <a:pPr lvl="1"/>
            <a:r>
              <a:rPr lang="en-US" altLang="en-US" dirty="0"/>
              <a:t>Enhance quality of life in our community</a:t>
            </a:r>
          </a:p>
          <a:p>
            <a:pPr lvl="1"/>
            <a:r>
              <a:rPr lang="en-US" altLang="en-US" dirty="0"/>
              <a:t>Strengthen infrastructure of community organizations and their ability to offer services</a:t>
            </a:r>
          </a:p>
          <a:p>
            <a:pPr lvl="1"/>
            <a:r>
              <a:rPr lang="en-US" altLang="en-US" dirty="0"/>
              <a:t>Demonstrate innovation</a:t>
            </a:r>
          </a:p>
          <a:p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92227D-7037-4934-BED6-0FF9CFD19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0"/>
            <a:ext cx="3581400" cy="26875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3048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29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293"/>
                </a:solidFill>
                <a:latin typeface="Myriad Pro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293"/>
                </a:solidFill>
                <a:latin typeface="Myriad Pro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293"/>
                </a:solidFill>
                <a:latin typeface="Myriad Pro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293"/>
                </a:solidFill>
                <a:latin typeface="Myriad Pro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293"/>
                </a:solidFill>
                <a:latin typeface="Myriad Pro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293"/>
                </a:solidFill>
                <a:latin typeface="Myriad Pro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293"/>
                </a:solidFill>
                <a:latin typeface="Myriad Pro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5293"/>
                </a:solidFill>
                <a:latin typeface="Myriad Pro" pitchFamily="34" charset="0"/>
              </a:defRPr>
            </a:lvl9pPr>
          </a:lstStyle>
          <a:p>
            <a:r>
              <a:rPr lang="en-US" altLang="en-US" kern="0" dirty="0"/>
              <a:t>Fields of Interest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22164" y="1676400"/>
            <a:ext cx="35646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293"/>
                </a:solidFill>
                <a:latin typeface="+mn-lt"/>
              </a:rPr>
              <a:t>Health and Social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293"/>
                </a:solidFill>
                <a:latin typeface="+mn-lt"/>
              </a:rPr>
              <a:t>Youth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293"/>
                </a:solidFill>
                <a:latin typeface="+mn-lt"/>
              </a:rPr>
              <a:t>Arts &amp;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293"/>
                </a:solidFill>
                <a:latin typeface="+mn-lt"/>
              </a:rPr>
              <a:t>Community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293"/>
                </a:solidFill>
                <a:latin typeface="+mn-lt"/>
              </a:rPr>
              <a:t>Education &amp; Literacy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293"/>
                </a:solidFill>
                <a:latin typeface="+mn-lt"/>
              </a:rPr>
              <a:t>Heritage Preservation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293"/>
                </a:solidFill>
                <a:latin typeface="+mn-lt"/>
              </a:rPr>
              <a:t>Recreation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293"/>
                </a:solidFill>
                <a:latin typeface="+mn-lt"/>
              </a:rPr>
              <a:t>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293"/>
                </a:solidFill>
                <a:latin typeface="+mn-lt"/>
              </a:rPr>
              <a:t>Children’s Mental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293"/>
                </a:solidFill>
                <a:latin typeface="+mn-lt"/>
              </a:rPr>
              <a:t>Smart &amp; Caring PRIORITIES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1"/>
            <a:ext cx="3581400" cy="362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105400"/>
            <a:ext cx="7772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You should choose one field of interest (FOI) and, only when applicable, one S&amp;C area.  Do not be concerned about choosing the correct FOI or limiting yourself.  We are able to match funds accordingly, regardless of what one you have chosen.</a:t>
            </a:r>
          </a:p>
        </p:txBody>
      </p:sp>
    </p:spTree>
    <p:extLst>
      <p:ext uri="{BB962C8B-B14F-4D97-AF65-F5344CB8AC3E}">
        <p14:creationId xmlns:p14="http://schemas.microsoft.com/office/powerpoint/2010/main" val="1395352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5958" y="74614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>
                <a:solidFill>
                  <a:srgbClr val="005293"/>
                </a:solidFill>
                <a:latin typeface="+mj-lt"/>
              </a:rPr>
              <a:t>Smart &amp; Caring </a:t>
            </a:r>
            <a:r>
              <a:rPr lang="en-US" sz="4400" dirty="0">
                <a:solidFill>
                  <a:srgbClr val="005293"/>
                </a:solidFill>
                <a:latin typeface="+mj-lt"/>
              </a:rPr>
              <a:t>priority areas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6537" y="1676400"/>
            <a:ext cx="721894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5293"/>
                </a:solidFill>
                <a:latin typeface="+mn-lt"/>
              </a:rPr>
              <a:t>This fund invests in priority areas based on evidence emanating from our </a:t>
            </a:r>
            <a:r>
              <a:rPr lang="en-US" sz="1600" i="1" dirty="0">
                <a:solidFill>
                  <a:srgbClr val="005293"/>
                </a:solidFill>
                <a:latin typeface="+mn-lt"/>
              </a:rPr>
              <a:t>Vital Signs</a:t>
            </a:r>
            <a:r>
              <a:rPr lang="en-US" sz="1600" dirty="0">
                <a:solidFill>
                  <a:srgbClr val="005293"/>
                </a:solidFill>
                <a:latin typeface="+mn-lt"/>
              </a:rPr>
              <a:t>® reports and discussions with community partners. Current priority areas are: </a:t>
            </a:r>
          </a:p>
          <a:p>
            <a:endParaRPr lang="en-US" sz="1600" b="1" dirty="0">
              <a:solidFill>
                <a:srgbClr val="005293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5293"/>
                </a:solidFill>
                <a:latin typeface="+mn-lt"/>
              </a:rPr>
              <a:t>Getting Started </a:t>
            </a:r>
            <a:r>
              <a:rPr lang="en-US" dirty="0">
                <a:solidFill>
                  <a:srgbClr val="005293"/>
                </a:solidFill>
                <a:latin typeface="+mn-lt"/>
              </a:rPr>
              <a:t>– Giving children, youth and newcomers a strong start to life in our communities.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5293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5293"/>
                </a:solidFill>
                <a:latin typeface="+mn-lt"/>
              </a:rPr>
              <a:t>Food Security </a:t>
            </a:r>
            <a:r>
              <a:rPr lang="en-US" dirty="0">
                <a:solidFill>
                  <a:srgbClr val="005293"/>
                </a:solidFill>
                <a:latin typeface="+mn-lt"/>
              </a:rPr>
              <a:t>– </a:t>
            </a:r>
            <a:r>
              <a:rPr lang="en-US" sz="1600" dirty="0">
                <a:solidFill>
                  <a:srgbClr val="005293"/>
                </a:solidFill>
                <a:latin typeface="+mn-lt"/>
              </a:rPr>
              <a:t>Ensuring everyone has access to healthy food to fuel their bodies and minds; providing education for food choices and preparation.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dirty="0">
              <a:solidFill>
                <a:srgbClr val="005293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5293"/>
                </a:solidFill>
                <a:latin typeface="+mn-lt"/>
              </a:rPr>
              <a:t>Community Engagement </a:t>
            </a:r>
            <a:r>
              <a:rPr lang="en-US" sz="1600" dirty="0">
                <a:solidFill>
                  <a:srgbClr val="005293"/>
                </a:solidFill>
                <a:latin typeface="+mn-lt"/>
              </a:rPr>
              <a:t>– Inspiring everyone to be active participants in our communities, enriching our society individual by individual.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5293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600" b="1" dirty="0">
                <a:solidFill>
                  <a:srgbClr val="005293"/>
                </a:solidFill>
                <a:latin typeface="+mn-lt"/>
              </a:rPr>
              <a:t>Emergency response and recovery </a:t>
            </a:r>
            <a:r>
              <a:rPr lang="en-CA" sz="1600" dirty="0">
                <a:solidFill>
                  <a:srgbClr val="005293"/>
                </a:solidFill>
                <a:latin typeface="+mn-lt"/>
              </a:rPr>
              <a:t>– Supporting community resiliency in the event of unanticipated circumstances that affect the health, security and wellbeing of Kingston &amp; Area residents including mitigation &amp; recovery.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1600" dirty="0">
              <a:solidFill>
                <a:srgbClr val="00529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7932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371600"/>
          </a:xfrm>
        </p:spPr>
        <p:txBody>
          <a:bodyPr/>
          <a:lstStyle/>
          <a:p>
            <a:r>
              <a:rPr lang="en-US" altLang="en-US" dirty="0"/>
              <a:t>Eligibility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373581" y="1219200"/>
            <a:ext cx="5486400" cy="3464823"/>
          </a:xfrm>
        </p:spPr>
        <p:txBody>
          <a:bodyPr/>
          <a:lstStyle/>
          <a:p>
            <a:r>
              <a:rPr lang="en-US" dirty="0"/>
              <a:t>Registered charity or partner with a registered charity or municipality </a:t>
            </a:r>
          </a:p>
          <a:p>
            <a:r>
              <a:rPr lang="en-US" dirty="0"/>
              <a:t>In our granting area*</a:t>
            </a:r>
          </a:p>
          <a:p>
            <a:r>
              <a:rPr lang="en-US" dirty="0"/>
              <a:t>Strong local presence</a:t>
            </a:r>
          </a:p>
          <a:p>
            <a:r>
              <a:rPr lang="en-US" dirty="0"/>
              <a:t>Final reports from previously completed projects submitted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25" y="1055870"/>
            <a:ext cx="2523332" cy="394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0868" y="5192375"/>
            <a:ext cx="8238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5293"/>
                </a:solidFill>
                <a:latin typeface="+mn-lt"/>
              </a:rPr>
              <a:t>*Children’s mental health projects may be located in Lennox &amp; Addington, </a:t>
            </a:r>
            <a:r>
              <a:rPr lang="en-US" dirty="0">
                <a:solidFill>
                  <a:srgbClr val="005293"/>
                </a:solidFill>
                <a:latin typeface="+mn-lt"/>
              </a:rPr>
              <a:t>and </a:t>
            </a:r>
            <a:r>
              <a:rPr lang="en-US" b="1" dirty="0">
                <a:solidFill>
                  <a:srgbClr val="005293"/>
                </a:solidFill>
                <a:latin typeface="+mn-lt"/>
              </a:rPr>
              <a:t>environmental projects </a:t>
            </a:r>
            <a:r>
              <a:rPr lang="en-US" dirty="0">
                <a:solidFill>
                  <a:srgbClr val="005293"/>
                </a:solidFill>
                <a:latin typeface="+mn-lt"/>
              </a:rPr>
              <a:t>may also be in the </a:t>
            </a:r>
            <a:r>
              <a:rPr lang="en-US" b="1" dirty="0" err="1">
                <a:solidFill>
                  <a:srgbClr val="005293"/>
                </a:solidFill>
                <a:latin typeface="+mn-lt"/>
              </a:rPr>
              <a:t>Cataraqui</a:t>
            </a:r>
            <a:r>
              <a:rPr lang="en-US" b="1" dirty="0">
                <a:solidFill>
                  <a:srgbClr val="005293"/>
                </a:solidFill>
                <a:latin typeface="+mn-lt"/>
              </a:rPr>
              <a:t> Watershed </a:t>
            </a:r>
            <a:r>
              <a:rPr lang="en-US" dirty="0">
                <a:solidFill>
                  <a:srgbClr val="005293"/>
                </a:solidFill>
                <a:latin typeface="+mn-lt"/>
              </a:rPr>
              <a:t>in addition to our regular granting area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4700" y="300873"/>
            <a:ext cx="8229600" cy="1371600"/>
          </a:xfrm>
        </p:spPr>
        <p:txBody>
          <a:bodyPr/>
          <a:lstStyle/>
          <a:p>
            <a:r>
              <a:rPr lang="en-US" altLang="en-US" dirty="0"/>
              <a:t>Funding sources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800" y="2961409"/>
            <a:ext cx="8659400" cy="3886200"/>
          </a:xfrm>
        </p:spPr>
        <p:txBody>
          <a:bodyPr/>
          <a:lstStyle/>
          <a:p>
            <a:r>
              <a:rPr lang="en-US" altLang="en-US" dirty="0"/>
              <a:t>Investment income from more than 40 funds:</a:t>
            </a:r>
          </a:p>
          <a:p>
            <a:pPr lvl="1"/>
            <a:r>
              <a:rPr lang="en-US" altLang="en-US" dirty="0"/>
              <a:t>Field of interest (e.g. Arts, Children’s Mental Health)</a:t>
            </a:r>
          </a:p>
          <a:p>
            <a:pPr lvl="1"/>
            <a:r>
              <a:rPr lang="en-US" altLang="en-US" dirty="0"/>
              <a:t>Donor-advised</a:t>
            </a:r>
          </a:p>
          <a:p>
            <a:pPr lvl="1"/>
            <a:r>
              <a:rPr lang="en-US" altLang="en-US" dirty="0"/>
              <a:t>Donor-designated</a:t>
            </a:r>
          </a:p>
          <a:p>
            <a:pPr lvl="1"/>
            <a:r>
              <a:rPr lang="en-US" altLang="en-US" dirty="0"/>
              <a:t>General community funds (unrestricted)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85EF62-8DE4-4DD0-8D62-03016F975D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6400" y="0"/>
            <a:ext cx="3477800" cy="26083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Ineligible expenses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1183" y="1828800"/>
            <a:ext cx="8229600" cy="3886200"/>
          </a:xfrm>
        </p:spPr>
        <p:txBody>
          <a:bodyPr/>
          <a:lstStyle/>
          <a:p>
            <a:r>
              <a:rPr lang="en-US" altLang="en-US" dirty="0"/>
              <a:t>Sectarian, religious or political activities</a:t>
            </a:r>
          </a:p>
          <a:p>
            <a:r>
              <a:rPr lang="en-US" altLang="en-US" dirty="0"/>
              <a:t>Retirement of debts</a:t>
            </a:r>
          </a:p>
          <a:p>
            <a:r>
              <a:rPr lang="en-US" altLang="en-US" dirty="0"/>
              <a:t>Provision of endowment funds</a:t>
            </a:r>
          </a:p>
          <a:p>
            <a:r>
              <a:rPr lang="en-US" altLang="en-US" dirty="0"/>
              <a:t>Annual drives for fundraising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1C67BD-2DC7-4422-AF56-A80851867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328809"/>
            <a:ext cx="3095860" cy="2057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FKA June 2012">
  <a:themeElements>
    <a:clrScheme name="CFKA June 2012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CFKA June 2012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FKA June 2012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FKA June 2012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FKA June 2012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FKA June 2012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FKA June 2012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FKA June 2012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FKA June 2012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KA June 2012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KA June 2012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KA June 2012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KA June 2012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FKA June 2012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CFKA June 2012</Template>
  <TotalTime>6219</TotalTime>
  <Words>1199</Words>
  <Application>Microsoft Office PowerPoint</Application>
  <PresentationFormat>On-screen Show (4:3)</PresentationFormat>
  <Paragraphs>183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Minion Pro</vt:lpstr>
      <vt:lpstr>Myriad Pro</vt:lpstr>
      <vt:lpstr>Times New Roman</vt:lpstr>
      <vt:lpstr>Wingdings</vt:lpstr>
      <vt:lpstr>CFKA June 2012</vt:lpstr>
      <vt:lpstr>Community Grants Fall 2020</vt:lpstr>
      <vt:lpstr> Agenda  </vt:lpstr>
      <vt:lpstr>Community Foundation Facts</vt:lpstr>
      <vt:lpstr>Community Grants  Program </vt:lpstr>
      <vt:lpstr>PowerPoint Presentation</vt:lpstr>
      <vt:lpstr>PowerPoint Presentation</vt:lpstr>
      <vt:lpstr>Eligibility criteria</vt:lpstr>
      <vt:lpstr>Funding sources</vt:lpstr>
      <vt:lpstr>Ineligible expenses</vt:lpstr>
      <vt:lpstr>What’s different?</vt:lpstr>
      <vt:lpstr>Granting Priorities - Fall 2020</vt:lpstr>
      <vt:lpstr>New Forms</vt:lpstr>
      <vt:lpstr>FORM N</vt:lpstr>
      <vt:lpstr>FORM O</vt:lpstr>
      <vt:lpstr>PowerPoint Presentation</vt:lpstr>
      <vt:lpstr>FORM E</vt:lpstr>
      <vt:lpstr>What makes a strong proposal?</vt:lpstr>
      <vt:lpstr>Some FAQs</vt:lpstr>
      <vt:lpstr>Preparing your application</vt:lpstr>
      <vt:lpstr>Funding levels and budgets</vt:lpstr>
      <vt:lpstr>Community Grants Review Process</vt:lpstr>
      <vt:lpstr>Discussion  &amp;  Questions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Area Community Grants Program</dc:title>
  <dc:creator>Susan DeLisle</dc:creator>
  <cp:lastModifiedBy>Grants</cp:lastModifiedBy>
  <cp:revision>154</cp:revision>
  <cp:lastPrinted>2020-08-18T12:48:49Z</cp:lastPrinted>
  <dcterms:created xsi:type="dcterms:W3CDTF">2014-04-23T17:29:34Z</dcterms:created>
  <dcterms:modified xsi:type="dcterms:W3CDTF">2020-08-18T16:49:26Z</dcterms:modified>
</cp:coreProperties>
</file>