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79" r:id="rId3"/>
    <p:sldId id="280" r:id="rId4"/>
    <p:sldId id="281" r:id="rId5"/>
    <p:sldId id="283" r:id="rId6"/>
    <p:sldId id="282" r:id="rId7"/>
    <p:sldId id="275" r:id="rId8"/>
    <p:sldId id="257" r:id="rId9"/>
    <p:sldId id="276" r:id="rId10"/>
    <p:sldId id="261" r:id="rId11"/>
    <p:sldId id="262" r:id="rId12"/>
    <p:sldId id="277" r:id="rId13"/>
    <p:sldId id="258" r:id="rId14"/>
    <p:sldId id="278" r:id="rId15"/>
    <p:sldId id="263" r:id="rId16"/>
    <p:sldId id="284" r:id="rId17"/>
    <p:sldId id="265"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830"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62472-631D-41B4-9B1D-68F0CFEF6CBF}" type="datetimeFigureOut">
              <a:rPr lang="en-US" smtClean="0"/>
              <a:t>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71546-1BDD-4E49-A0D9-D2DF8F231715}" type="slidenum">
              <a:rPr lang="en-US" smtClean="0"/>
              <a:t>‹#›</a:t>
            </a:fld>
            <a:endParaRPr lang="en-US"/>
          </a:p>
        </p:txBody>
      </p:sp>
    </p:spTree>
    <p:extLst>
      <p:ext uri="{BB962C8B-B14F-4D97-AF65-F5344CB8AC3E}">
        <p14:creationId xmlns:p14="http://schemas.microsoft.com/office/powerpoint/2010/main" val="344274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She:kon</a:t>
            </a:r>
            <a:r>
              <a:rPr lang="en-US" dirty="0" smtClean="0"/>
              <a:t>, </a:t>
            </a:r>
            <a:r>
              <a:rPr lang="en-US" dirty="0" err="1" smtClean="0"/>
              <a:t>Aanii</a:t>
            </a:r>
            <a:r>
              <a:rPr lang="en-US" dirty="0" smtClean="0"/>
              <a:t>, </a:t>
            </a:r>
            <a:r>
              <a:rPr lang="en-US" dirty="0" err="1" smtClean="0"/>
              <a:t>Boozhoo</a:t>
            </a:r>
            <a:r>
              <a:rPr lang="en-US" dirty="0" smtClean="0"/>
              <a:t>,</a:t>
            </a:r>
            <a:r>
              <a:rPr lang="en-US" baseline="0" dirty="0" smtClean="0"/>
              <a:t> </a:t>
            </a:r>
            <a:r>
              <a:rPr lang="en-US" baseline="0" dirty="0" err="1" smtClean="0"/>
              <a:t>Kwey</a:t>
            </a:r>
            <a:r>
              <a:rPr lang="en-US" baseline="0" dirty="0" smtClean="0"/>
              <a:t> </a:t>
            </a:r>
            <a:r>
              <a:rPr lang="en-US" baseline="0" dirty="0" err="1" smtClean="0"/>
              <a:t>Kwey</a:t>
            </a:r>
            <a:r>
              <a:rPr lang="en-US" baseline="0" dirty="0" smtClean="0"/>
              <a:t>, </a:t>
            </a:r>
            <a:r>
              <a:rPr lang="en-US" baseline="0" dirty="0" err="1" smtClean="0"/>
              <a:t>Wachaya</a:t>
            </a:r>
            <a:r>
              <a:rPr lang="en-US" baseline="0" dirty="0" smtClean="0"/>
              <a:t>, </a:t>
            </a:r>
            <a:r>
              <a:rPr lang="en-US" baseline="0" dirty="0" err="1" smtClean="0"/>
              <a:t>Tawnsi</a:t>
            </a:r>
            <a:r>
              <a:rPr lang="en-US" baseline="0" dirty="0" smtClean="0"/>
              <a:t>, Hello. [read </a:t>
            </a:r>
            <a:r>
              <a:rPr lang="en-US" baseline="0" dirty="0" err="1" smtClean="0"/>
              <a:t>CoK</a:t>
            </a:r>
            <a:r>
              <a:rPr lang="en-US" baseline="0" dirty="0" smtClean="0"/>
              <a:t> recognition statement as passed by council June 2015].  This statement was scripted entirely by Kingston’s First Peoples community and presented to council for adoption. One element that prompted the creation and adoption of an official city recognition statement was the work and report of the TRC. </a:t>
            </a:r>
          </a:p>
          <a:p>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a:t>
            </a:fld>
            <a:endParaRPr lang="en-US"/>
          </a:p>
        </p:txBody>
      </p:sp>
    </p:spTree>
    <p:extLst>
      <p:ext uri="{BB962C8B-B14F-4D97-AF65-F5344CB8AC3E}">
        <p14:creationId xmlns:p14="http://schemas.microsoft.com/office/powerpoint/2010/main" val="336189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Kingston’s</a:t>
            </a:r>
            <a:r>
              <a:rPr lang="en-US" baseline="0" dirty="0" smtClean="0"/>
              <a:t> First Peoples top priorities for non-Indigenous </a:t>
            </a:r>
            <a:r>
              <a:rPr lang="en-US" baseline="0" dirty="0" err="1" smtClean="0"/>
              <a:t>Kingstonian’s</a:t>
            </a:r>
            <a:r>
              <a:rPr lang="en-US" baseline="0" dirty="0" smtClean="0"/>
              <a:t> is to…</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12</a:t>
            </a:fld>
            <a:endParaRPr lang="en-US"/>
          </a:p>
        </p:txBody>
      </p:sp>
    </p:spTree>
    <p:extLst>
      <p:ext uri="{BB962C8B-B14F-4D97-AF65-F5344CB8AC3E}">
        <p14:creationId xmlns:p14="http://schemas.microsoft.com/office/powerpoint/2010/main" val="225963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also entails the offering of respect and an</a:t>
            </a:r>
            <a:r>
              <a:rPr lang="en-US" baseline="0" dirty="0" smtClean="0"/>
              <a:t> understanding for acts such as smudging, drumming, water ceremonies, harvest ceremonies, full moon ceremonies, etc.</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13</a:t>
            </a:fld>
            <a:endParaRPr lang="en-US"/>
          </a:p>
        </p:txBody>
      </p:sp>
    </p:spTree>
    <p:extLst>
      <p:ext uri="{BB962C8B-B14F-4D97-AF65-F5344CB8AC3E}">
        <p14:creationId xmlns:p14="http://schemas.microsoft.com/office/powerpoint/2010/main" val="253778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14</a:t>
            </a:fld>
            <a:endParaRPr lang="en-US"/>
          </a:p>
        </p:txBody>
      </p:sp>
    </p:spTree>
    <p:extLst>
      <p:ext uri="{BB962C8B-B14F-4D97-AF65-F5344CB8AC3E}">
        <p14:creationId xmlns:p14="http://schemas.microsoft.com/office/powerpoint/2010/main" val="313593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increasing visibility within the local Indigenous community to be proud sharing traditions and teachings.</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15</a:t>
            </a:fld>
            <a:endParaRPr lang="en-US"/>
          </a:p>
        </p:txBody>
      </p:sp>
    </p:spTree>
    <p:extLst>
      <p:ext uri="{BB962C8B-B14F-4D97-AF65-F5344CB8AC3E}">
        <p14:creationId xmlns:p14="http://schemas.microsoft.com/office/powerpoint/2010/main" val="139578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First Peoples Community of Kingston asks for all people to continue in making</a:t>
            </a:r>
            <a:r>
              <a:rPr lang="en-US" baseline="0" dirty="0" smtClean="0"/>
              <a:t> yourself aware…</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16</a:t>
            </a:fld>
            <a:endParaRPr lang="en-US"/>
          </a:p>
        </p:txBody>
      </p:sp>
    </p:spTree>
    <p:extLst>
      <p:ext uri="{BB962C8B-B14F-4D97-AF65-F5344CB8AC3E}">
        <p14:creationId xmlns:p14="http://schemas.microsoft.com/office/powerpoint/2010/main" val="364107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as one local Grandmother offered during our assets and </a:t>
            </a:r>
            <a:r>
              <a:rPr lang="en-US" smtClean="0"/>
              <a:t>needs assessment conversation </a:t>
            </a:r>
            <a:r>
              <a:rPr lang="en-US" dirty="0" smtClean="0"/>
              <a:t>that</a:t>
            </a:r>
            <a:r>
              <a:rPr lang="en-US" baseline="0" dirty="0" smtClean="0"/>
              <a:t> “when the questions stop coming, we assume no one cares.”</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17</a:t>
            </a:fld>
            <a:endParaRPr lang="en-US"/>
          </a:p>
        </p:txBody>
      </p:sp>
    </p:spTree>
    <p:extLst>
      <p:ext uri="{BB962C8B-B14F-4D97-AF65-F5344CB8AC3E}">
        <p14:creationId xmlns:p14="http://schemas.microsoft.com/office/powerpoint/2010/main" val="243370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7 years, and after the collection of nearly 7000</a:t>
            </a:r>
            <a:r>
              <a:rPr lang="en-US" baseline="0" dirty="0" smtClean="0"/>
              <a:t> personal witness statements by a range of national leaders from </a:t>
            </a:r>
            <a:r>
              <a:rPr lang="en-US" baseline="0" dirty="0" err="1" smtClean="0"/>
              <a:t>Shelagh</a:t>
            </a:r>
            <a:r>
              <a:rPr lang="en-US" baseline="0" dirty="0" smtClean="0"/>
              <a:t> Rogers at CBC Radio to newly elected MPP </a:t>
            </a:r>
            <a:r>
              <a:rPr lang="en-US" baseline="0" dirty="0" err="1" smtClean="0"/>
              <a:t>Wab</a:t>
            </a:r>
            <a:r>
              <a:rPr lang="en-US" baseline="0" dirty="0" smtClean="0"/>
              <a:t> </a:t>
            </a:r>
            <a:r>
              <a:rPr lang="en-US" baseline="0" dirty="0" err="1" smtClean="0"/>
              <a:t>Kinew</a:t>
            </a:r>
            <a:r>
              <a:rPr lang="en-US" baseline="0" dirty="0" smtClean="0"/>
              <a:t>, who some of you might know better as the moderator for the 2015 Canada Reads series. </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2</a:t>
            </a:fld>
            <a:endParaRPr lang="en-US"/>
          </a:p>
        </p:txBody>
      </p:sp>
    </p:spTree>
    <p:extLst>
      <p:ext uri="{BB962C8B-B14F-4D97-AF65-F5344CB8AC3E}">
        <p14:creationId xmlns:p14="http://schemas.microsoft.com/office/powerpoint/2010/main" val="249091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comprehensive</a:t>
            </a:r>
            <a:r>
              <a:rPr lang="en-US" baseline="0" dirty="0" smtClean="0"/>
              <a:t> examination by the Truth and Reconciliation Commissioners, the legacy and capture of over 150,000 students in Canada’s residential school system can now be described as “cultural genocide” which aimed to assimilate Indigenous children into Canadian society by forcibly removing them from their families in the hopes that they would “cease to exist as distinct legal, social, cultural, religious and racial entities in Canada.” </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3</a:t>
            </a:fld>
            <a:endParaRPr lang="en-US"/>
          </a:p>
        </p:txBody>
      </p:sp>
    </p:spTree>
    <p:extLst>
      <p:ext uri="{BB962C8B-B14F-4D97-AF65-F5344CB8AC3E}">
        <p14:creationId xmlns:p14="http://schemas.microsoft.com/office/powerpoint/2010/main" val="10732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the revealing testimony</a:t>
            </a:r>
            <a:r>
              <a:rPr lang="en-US" baseline="0" dirty="0" smtClean="0"/>
              <a:t> of prior students and the need to rewrite Canadian history books, the TRC report issued 94 Calls to Action that specifically directed Federal, Provincial, Territorial and Municipal governments, post-secondary institutions, especially within the areas of medicine, nursing and law, church leaders and groups, museum and archives as well as media outlets to respond with positive action. </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4</a:t>
            </a:fld>
            <a:endParaRPr lang="en-US"/>
          </a:p>
        </p:txBody>
      </p:sp>
    </p:spTree>
    <p:extLst>
      <p:ext uri="{BB962C8B-B14F-4D97-AF65-F5344CB8AC3E}">
        <p14:creationId xmlns:p14="http://schemas.microsoft.com/office/powerpoint/2010/main" val="42710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representative of Cultural Services I have begun talks with diverse Kingston Indigenous community members to begin gathering data on needs and assets, therefore what they offered me in response to the question of all what “role” </a:t>
            </a:r>
            <a:r>
              <a:rPr lang="en-US" baseline="0" dirty="0" err="1" smtClean="0"/>
              <a:t>Kingstonian’s</a:t>
            </a:r>
            <a:r>
              <a:rPr lang="en-US" baseline="0" dirty="0" smtClean="0"/>
              <a:t> should play toward addressing the TRC Calls to Action….</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5</a:t>
            </a:fld>
            <a:endParaRPr lang="en-US"/>
          </a:p>
        </p:txBody>
      </p:sp>
    </p:spTree>
    <p:extLst>
      <p:ext uri="{BB962C8B-B14F-4D97-AF65-F5344CB8AC3E}">
        <p14:creationId xmlns:p14="http://schemas.microsoft.com/office/powerpoint/2010/main" val="253060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list is hopefully a prompt that individuals will take on the linear aspect of moving away from the first title toward adopting the last three titles</a:t>
            </a:r>
            <a:r>
              <a:rPr lang="en-US" baseline="0" dirty="0" smtClean="0"/>
              <a:t> in all conversations…</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7</a:t>
            </a:fld>
            <a:endParaRPr lang="en-US"/>
          </a:p>
        </p:txBody>
      </p:sp>
    </p:spTree>
    <p:extLst>
      <p:ext uri="{BB962C8B-B14F-4D97-AF65-F5344CB8AC3E}">
        <p14:creationId xmlns:p14="http://schemas.microsoft.com/office/powerpoint/2010/main" val="157013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also calls out for…</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9</a:t>
            </a:fld>
            <a:endParaRPr lang="en-US"/>
          </a:p>
        </p:txBody>
      </p:sp>
    </p:spTree>
    <p:extLst>
      <p:ext uri="{BB962C8B-B14F-4D97-AF65-F5344CB8AC3E}">
        <p14:creationId xmlns:p14="http://schemas.microsoft.com/office/powerpoint/2010/main" val="374427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Anthropologists and Archaeologists have estimated at the time of the First Europeans landing on Turtle</a:t>
            </a:r>
            <a:r>
              <a:rPr lang="en-US" baseline="0" dirty="0" smtClean="0"/>
              <a:t> Island, otherwise now known as</a:t>
            </a:r>
            <a:r>
              <a:rPr lang="en-US" dirty="0" smtClean="0"/>
              <a:t> North America, there was anywhere from 125 million to 250</a:t>
            </a:r>
            <a:r>
              <a:rPr lang="en-US" baseline="0" dirty="0" smtClean="0"/>
              <a:t> million First Peoples covering the continent. Half in what is now Canada, the other half across the US. In 2013 the First Peoples population of Canada was estimated at 1.4 million resulting in the loss of approximately 75 to 100 million people over the period of colonization. </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10</a:t>
            </a:fld>
            <a:endParaRPr lang="en-US"/>
          </a:p>
        </p:txBody>
      </p:sp>
    </p:spTree>
    <p:extLst>
      <p:ext uri="{BB962C8B-B14F-4D97-AF65-F5344CB8AC3E}">
        <p14:creationId xmlns:p14="http://schemas.microsoft.com/office/powerpoint/2010/main" val="6380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overall population has greatly disappeared, the scattering of various Indigenous peoples now see a range of identities and languages within our own community.</a:t>
            </a:r>
            <a:endParaRPr lang="en-US" dirty="0"/>
          </a:p>
        </p:txBody>
      </p:sp>
      <p:sp>
        <p:nvSpPr>
          <p:cNvPr id="4" name="Slide Number Placeholder 3"/>
          <p:cNvSpPr>
            <a:spLocks noGrp="1"/>
          </p:cNvSpPr>
          <p:nvPr>
            <p:ph type="sldNum" sz="quarter" idx="10"/>
          </p:nvPr>
        </p:nvSpPr>
        <p:spPr/>
        <p:txBody>
          <a:bodyPr/>
          <a:lstStyle/>
          <a:p>
            <a:fld id="{86171546-1BDD-4E49-A0D9-D2DF8F231715}" type="slidenum">
              <a:rPr lang="en-US" smtClean="0"/>
              <a:t>11</a:t>
            </a:fld>
            <a:endParaRPr lang="en-US"/>
          </a:p>
        </p:txBody>
      </p:sp>
    </p:spTree>
    <p:extLst>
      <p:ext uri="{BB962C8B-B14F-4D97-AF65-F5344CB8AC3E}">
        <p14:creationId xmlns:p14="http://schemas.microsoft.com/office/powerpoint/2010/main" val="262446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72204D0A-D247-4443-BF5A-71D4763E2214}" type="datetimeFigureOut">
              <a:rPr lang="en-US" smtClean="0"/>
              <a:pPr/>
              <a:t>5/4/2016</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66CB535-59A9-124D-BECA-1501C2678EB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CA"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6CB535-59A9-124D-BECA-1501C2678EB7}" type="slidenum">
              <a:rPr lang="en-US" smtClean="0"/>
              <a:pPr/>
              <a:t>‹#›</a:t>
            </a:fld>
            <a:endParaRPr lang="en-US" dirty="0"/>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CB535-59A9-124D-BECA-1501C2678E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CB535-59A9-124D-BECA-1501C2678EB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72204D0A-D247-4443-BF5A-71D4763E2214}" type="datetimeFigureOut">
              <a:rPr lang="en-US" smtClean="0"/>
              <a:pPr/>
              <a:t>5/4/2016</a:t>
            </a:fld>
            <a:endParaRPr lang="en-US" dirty="0"/>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66CB535-59A9-124D-BECA-1501C2678EB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CB535-59A9-124D-BECA-1501C2678E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CA"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72204D0A-D247-4443-BF5A-71D4763E2214}" type="datetimeFigureOut">
              <a:rPr lang="en-US" smtClean="0"/>
              <a:pPr/>
              <a:t>5/4/2016</a:t>
            </a:fld>
            <a:endParaRPr lang="en-US" dirty="0"/>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866CB535-59A9-124D-BECA-1501C2678EB7}" type="slidenum">
              <a:rPr lang="en-US" smtClean="0"/>
              <a:pPr/>
              <a:t>‹#›</a:t>
            </a:fld>
            <a:endParaRPr lang="en-US" dirty="0"/>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CA"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CA"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CB535-59A9-124D-BECA-1501C2678EB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CA"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6CB535-59A9-124D-BECA-1501C2678E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6CB535-59A9-124D-BECA-1501C2678EB7}" type="slidenum">
              <a:rPr lang="en-US" smtClean="0"/>
              <a:pPr/>
              <a:t>‹#›</a:t>
            </a:fld>
            <a:endParaRPr lang="en-US" dirty="0"/>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6CB535-59A9-124D-BECA-1501C2678E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6CB535-59A9-124D-BECA-1501C2678EB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CA"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2204D0A-D247-4443-BF5A-71D4763E2214}"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6CB535-59A9-124D-BECA-1501C2678E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72204D0A-D247-4443-BF5A-71D4763E2214}" type="datetimeFigureOut">
              <a:rPr lang="en-US" smtClean="0"/>
              <a:pPr/>
              <a:t>5/4/2016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866CB535-59A9-124D-BECA-1501C2678E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adnc-aandc.gc.ca/eng/1100100014642/110010001464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348" y="4298502"/>
            <a:ext cx="8147304" cy="1344168"/>
          </a:xfrm>
        </p:spPr>
        <p:txBody>
          <a:bodyPr>
            <a:normAutofit fontScale="90000"/>
          </a:bodyPr>
          <a:lstStyle/>
          <a:p>
            <a:r>
              <a:rPr lang="en-US" sz="3600" dirty="0" smtClean="0">
                <a:latin typeface="Arial"/>
                <a:cs typeface="Arial"/>
              </a:rPr>
              <a:t>CFKA Speakers Series</a:t>
            </a:r>
            <a:br>
              <a:rPr lang="en-US" sz="3600" dirty="0" smtClean="0">
                <a:latin typeface="Arial"/>
                <a:cs typeface="Arial"/>
              </a:rPr>
            </a:br>
            <a:r>
              <a:rPr lang="en-US" sz="4900" dirty="0" smtClean="0">
                <a:latin typeface="Arial"/>
                <a:cs typeface="Arial"/>
              </a:rPr>
              <a:t>Truth &amp; Reconciliation </a:t>
            </a:r>
            <a:br>
              <a:rPr lang="en-US" sz="4900" dirty="0" smtClean="0">
                <a:latin typeface="Arial"/>
                <a:cs typeface="Arial"/>
              </a:rPr>
            </a:br>
            <a:r>
              <a:rPr lang="en-US" sz="4900" dirty="0" smtClean="0">
                <a:latin typeface="Arial"/>
                <a:cs typeface="Arial"/>
              </a:rPr>
              <a:t>in the Kingston Area: </a:t>
            </a:r>
            <a:br>
              <a:rPr lang="en-US" sz="4900" dirty="0" smtClean="0">
                <a:latin typeface="Arial"/>
                <a:cs typeface="Arial"/>
              </a:rPr>
            </a:br>
            <a:r>
              <a:rPr lang="en-US" sz="4900" dirty="0" smtClean="0">
                <a:latin typeface="Arial"/>
                <a:cs typeface="Arial"/>
              </a:rPr>
              <a:t>What’s Your Role?</a:t>
            </a:r>
            <a:endParaRPr lang="en-US" sz="4900" dirty="0">
              <a:latin typeface="Arial"/>
              <a:cs typeface="Arial"/>
            </a:endParaRPr>
          </a:p>
        </p:txBody>
      </p:sp>
      <p:sp>
        <p:nvSpPr>
          <p:cNvPr id="3" name="Subtitle 2"/>
          <p:cNvSpPr>
            <a:spLocks noGrp="1"/>
          </p:cNvSpPr>
          <p:nvPr>
            <p:ph type="subTitle" idx="1"/>
          </p:nvPr>
        </p:nvSpPr>
        <p:spPr>
          <a:xfrm>
            <a:off x="498348" y="5821970"/>
            <a:ext cx="8147304" cy="667512"/>
          </a:xfrm>
        </p:spPr>
        <p:txBody>
          <a:bodyPr>
            <a:noAutofit/>
          </a:bodyPr>
          <a:lstStyle/>
          <a:p>
            <a:r>
              <a:rPr lang="en-US" sz="2000" dirty="0" smtClean="0">
                <a:latin typeface="Arial"/>
                <a:cs typeface="Arial"/>
              </a:rPr>
              <a:t>Dr. Terri-Lynn Brennan</a:t>
            </a:r>
          </a:p>
          <a:p>
            <a:r>
              <a:rPr lang="en-US" sz="2000" dirty="0" smtClean="0">
                <a:latin typeface="Arial"/>
                <a:cs typeface="Arial"/>
              </a:rPr>
              <a:t>Cultural Services, City of Kingston</a:t>
            </a:r>
          </a:p>
          <a:p>
            <a:r>
              <a:rPr lang="en-US" sz="2000" dirty="0" smtClean="0">
                <a:latin typeface="Arial"/>
                <a:cs typeface="Arial"/>
              </a:rPr>
              <a:t>Wednesday April 27, 2016</a:t>
            </a:r>
          </a:p>
          <a:p>
            <a:endParaRPr lang="en-US" sz="2000" dirty="0" smtClean="0">
              <a:latin typeface="Arial"/>
              <a:cs typeface="Arial"/>
            </a:endParaRPr>
          </a:p>
        </p:txBody>
      </p:sp>
      <p:pic>
        <p:nvPicPr>
          <p:cNvPr id="4" name="Picture 3" descr="Talking Stick antler.jpg"/>
          <p:cNvPicPr>
            <a:picLocks noChangeAspect="1"/>
          </p:cNvPicPr>
          <p:nvPr/>
        </p:nvPicPr>
        <p:blipFill>
          <a:blip r:embed="rId3"/>
          <a:stretch>
            <a:fillRect/>
          </a:stretch>
        </p:blipFill>
        <p:spPr>
          <a:xfrm>
            <a:off x="498348" y="95541"/>
            <a:ext cx="1653196" cy="2939014"/>
          </a:xfrm>
          <a:prstGeom prst="rect">
            <a:avLst/>
          </a:prstGeom>
        </p:spPr>
      </p:pic>
      <p:pic>
        <p:nvPicPr>
          <p:cNvPr id="5" name="Picture 4" descr="Metis Sash.jpg"/>
          <p:cNvPicPr>
            <a:picLocks noChangeAspect="1"/>
          </p:cNvPicPr>
          <p:nvPr/>
        </p:nvPicPr>
        <p:blipFill>
          <a:blip r:embed="rId4"/>
          <a:stretch>
            <a:fillRect/>
          </a:stretch>
        </p:blipFill>
        <p:spPr>
          <a:xfrm rot="5400000">
            <a:off x="6307837" y="750131"/>
            <a:ext cx="2992403" cy="1683226"/>
          </a:xfrm>
          <a:prstGeom prst="rect">
            <a:avLst/>
          </a:prstGeom>
        </p:spPr>
      </p:pic>
      <p:pic>
        <p:nvPicPr>
          <p:cNvPr id="6" name="Picture 5" descr="Qulliq.jpg"/>
          <p:cNvPicPr>
            <a:picLocks noChangeAspect="1"/>
          </p:cNvPicPr>
          <p:nvPr/>
        </p:nvPicPr>
        <p:blipFill>
          <a:blip r:embed="rId5"/>
          <a:stretch>
            <a:fillRect/>
          </a:stretch>
        </p:blipFill>
        <p:spPr>
          <a:xfrm>
            <a:off x="2782273" y="95540"/>
            <a:ext cx="3500642" cy="19691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major-linguistic-groups-of-north-america-native-american.jpg"/>
          <p:cNvPicPr>
            <a:picLocks noChangeAspect="1"/>
          </p:cNvPicPr>
          <p:nvPr/>
        </p:nvPicPr>
        <p:blipFill>
          <a:blip r:embed="rId3"/>
          <a:stretch>
            <a:fillRect/>
          </a:stretch>
        </p:blipFill>
        <p:spPr>
          <a:xfrm>
            <a:off x="2038350" y="0"/>
            <a:ext cx="50673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8475" y="711529"/>
            <a:ext cx="8147050" cy="881139"/>
          </a:xfrm>
        </p:spPr>
        <p:txBody>
          <a:bodyPr/>
          <a:lstStyle/>
          <a:p>
            <a:r>
              <a:rPr lang="en-US" sz="3600" dirty="0" smtClean="0">
                <a:latin typeface="Arial"/>
                <a:cs typeface="Arial"/>
              </a:rPr>
              <a:t>Kingston’s Diverse </a:t>
            </a:r>
            <a:br>
              <a:rPr lang="en-US" sz="3600" dirty="0" smtClean="0">
                <a:latin typeface="Arial"/>
                <a:cs typeface="Arial"/>
              </a:rPr>
            </a:br>
            <a:r>
              <a:rPr lang="en-US" sz="3600" dirty="0" smtClean="0">
                <a:latin typeface="Arial"/>
                <a:cs typeface="Arial"/>
              </a:rPr>
              <a:t>First Peoples Community</a:t>
            </a:r>
            <a:endParaRPr lang="en-US" sz="3600" dirty="0">
              <a:latin typeface="Arial"/>
              <a:cs typeface="Arial"/>
            </a:endParaRPr>
          </a:p>
        </p:txBody>
      </p:sp>
      <p:sp>
        <p:nvSpPr>
          <p:cNvPr id="2" name="Text Placeholder 1"/>
          <p:cNvSpPr>
            <a:spLocks noGrp="1"/>
          </p:cNvSpPr>
          <p:nvPr>
            <p:ph type="body" idx="1"/>
          </p:nvPr>
        </p:nvSpPr>
        <p:spPr>
          <a:xfrm>
            <a:off x="498475" y="2008632"/>
            <a:ext cx="8147050" cy="4483453"/>
          </a:xfrm>
        </p:spPr>
        <p:txBody>
          <a:bodyPr>
            <a:normAutofit/>
          </a:bodyPr>
          <a:lstStyle/>
          <a:p>
            <a:pPr lvl="0" algn="l">
              <a:lnSpc>
                <a:spcPct val="120000"/>
              </a:lnSpc>
              <a:buFont typeface="Arial"/>
              <a:buChar char="•"/>
            </a:pPr>
            <a:r>
              <a:rPr lang="en-US" b="1" dirty="0" smtClean="0">
                <a:latin typeface="Arial"/>
                <a:cs typeface="Arial"/>
              </a:rPr>
              <a:t> </a:t>
            </a:r>
            <a:r>
              <a:rPr lang="en-US" sz="2500" b="1" dirty="0" smtClean="0">
                <a:latin typeface="Arial"/>
                <a:cs typeface="Arial"/>
              </a:rPr>
              <a:t>Inuit from Iqaluit, Nunavut </a:t>
            </a:r>
          </a:p>
          <a:p>
            <a:pPr lvl="0" algn="l">
              <a:lnSpc>
                <a:spcPct val="120000"/>
              </a:lnSpc>
              <a:buFont typeface="Arial"/>
              <a:buChar char="•"/>
            </a:pPr>
            <a:r>
              <a:rPr lang="en-US" sz="2500" b="1" dirty="0" smtClean="0">
                <a:latin typeface="Arial"/>
                <a:cs typeface="Arial"/>
              </a:rPr>
              <a:t> Inuit from </a:t>
            </a:r>
            <a:r>
              <a:rPr lang="en-US" sz="2500" b="1" dirty="0" err="1" smtClean="0">
                <a:latin typeface="Arial"/>
                <a:cs typeface="Arial"/>
              </a:rPr>
              <a:t>Tuktoyaktuk</a:t>
            </a:r>
            <a:r>
              <a:rPr lang="en-US" sz="2500" b="1" dirty="0" smtClean="0">
                <a:latin typeface="Arial"/>
                <a:cs typeface="Arial"/>
              </a:rPr>
              <a:t>, Northwest Territories</a:t>
            </a:r>
          </a:p>
          <a:p>
            <a:pPr algn="l">
              <a:lnSpc>
                <a:spcPct val="120000"/>
              </a:lnSpc>
              <a:buFont typeface="Arial"/>
              <a:buChar char="•"/>
            </a:pPr>
            <a:r>
              <a:rPr lang="en-US" sz="2500" b="1" dirty="0" smtClean="0">
                <a:latin typeface="Arial"/>
                <a:cs typeface="Arial"/>
              </a:rPr>
              <a:t> Nacho </a:t>
            </a:r>
            <a:r>
              <a:rPr lang="en-US" sz="2500" b="1" dirty="0" err="1">
                <a:latin typeface="Arial"/>
                <a:cs typeface="Arial"/>
              </a:rPr>
              <a:t>Nyak</a:t>
            </a:r>
            <a:r>
              <a:rPr lang="en-US" sz="2500" b="1" dirty="0">
                <a:latin typeface="Arial"/>
                <a:cs typeface="Arial"/>
              </a:rPr>
              <a:t> </a:t>
            </a:r>
            <a:r>
              <a:rPr lang="en-US" sz="2500" b="1" dirty="0" smtClean="0">
                <a:latin typeface="Arial"/>
                <a:cs typeface="Arial"/>
              </a:rPr>
              <a:t>Dun from the Yukon</a:t>
            </a:r>
          </a:p>
          <a:p>
            <a:pPr algn="l">
              <a:lnSpc>
                <a:spcPct val="120000"/>
              </a:lnSpc>
              <a:buFont typeface="Arial"/>
              <a:buChar char="•"/>
            </a:pPr>
            <a:r>
              <a:rPr lang="en-US" sz="2500" b="1" dirty="0" smtClean="0">
                <a:latin typeface="Arial"/>
                <a:cs typeface="Arial"/>
              </a:rPr>
              <a:t> </a:t>
            </a:r>
            <a:r>
              <a:rPr lang="en-US" sz="2500" b="1" dirty="0" err="1" smtClean="0">
                <a:latin typeface="Arial"/>
                <a:cs typeface="Arial"/>
              </a:rPr>
              <a:t>Haidi</a:t>
            </a:r>
            <a:r>
              <a:rPr lang="en-US" sz="2500" b="1" dirty="0" smtClean="0">
                <a:latin typeface="Arial"/>
                <a:cs typeface="Arial"/>
              </a:rPr>
              <a:t> </a:t>
            </a:r>
            <a:r>
              <a:rPr lang="en-US" sz="2500" b="1" dirty="0" err="1" smtClean="0">
                <a:latin typeface="Arial"/>
                <a:cs typeface="Arial"/>
              </a:rPr>
              <a:t>Gwaii</a:t>
            </a:r>
            <a:r>
              <a:rPr lang="en-US" sz="2500" b="1" dirty="0" smtClean="0">
                <a:latin typeface="Arial"/>
                <a:cs typeface="Arial"/>
              </a:rPr>
              <a:t> and </a:t>
            </a:r>
            <a:r>
              <a:rPr lang="en-US" sz="2500" b="1" dirty="0">
                <a:latin typeface="Arial"/>
                <a:cs typeface="Arial"/>
              </a:rPr>
              <a:t>Coast </a:t>
            </a:r>
            <a:r>
              <a:rPr lang="en-US" sz="2500" b="1" dirty="0" smtClean="0">
                <a:latin typeface="Arial"/>
                <a:cs typeface="Arial"/>
              </a:rPr>
              <a:t>Salish from British Columbia</a:t>
            </a:r>
          </a:p>
          <a:p>
            <a:pPr algn="l">
              <a:lnSpc>
                <a:spcPct val="120000"/>
              </a:lnSpc>
              <a:buFont typeface="Arial"/>
              <a:buChar char="•"/>
            </a:pPr>
            <a:r>
              <a:rPr lang="en-US" sz="2500" b="1" dirty="0" smtClean="0">
                <a:latin typeface="Arial"/>
                <a:cs typeface="Arial"/>
              </a:rPr>
              <a:t> </a:t>
            </a:r>
            <a:r>
              <a:rPr lang="en-US" sz="2500" b="1" dirty="0">
                <a:latin typeface="Arial"/>
                <a:cs typeface="Arial"/>
              </a:rPr>
              <a:t>Black </a:t>
            </a:r>
            <a:r>
              <a:rPr lang="en-US" sz="2500" b="1" dirty="0" smtClean="0">
                <a:latin typeface="Arial"/>
                <a:cs typeface="Arial"/>
              </a:rPr>
              <a:t>Foot from Alberta </a:t>
            </a:r>
          </a:p>
          <a:p>
            <a:pPr algn="l">
              <a:lnSpc>
                <a:spcPct val="120000"/>
              </a:lnSpc>
              <a:buFont typeface="Arial"/>
              <a:buChar char="•"/>
            </a:pPr>
            <a:r>
              <a:rPr lang="en-US" sz="2500" b="1" dirty="0" smtClean="0">
                <a:latin typeface="Arial"/>
                <a:cs typeface="Arial"/>
              </a:rPr>
              <a:t> </a:t>
            </a:r>
            <a:r>
              <a:rPr lang="en-US" sz="2500" b="1" dirty="0" err="1" smtClean="0">
                <a:latin typeface="Arial"/>
                <a:cs typeface="Arial"/>
              </a:rPr>
              <a:t>Saulteaux</a:t>
            </a:r>
            <a:r>
              <a:rPr lang="en-US" sz="2500" b="1" dirty="0" smtClean="0">
                <a:latin typeface="Arial"/>
                <a:cs typeface="Arial"/>
              </a:rPr>
              <a:t> and Métis from Manitoba</a:t>
            </a:r>
          </a:p>
          <a:p>
            <a:pPr algn="l">
              <a:lnSpc>
                <a:spcPct val="120000"/>
              </a:lnSpc>
              <a:buFont typeface="Arial"/>
              <a:buChar char="•"/>
            </a:pPr>
            <a:r>
              <a:rPr lang="en-US" sz="2500" b="1" dirty="0" smtClean="0">
                <a:latin typeface="Arial"/>
                <a:cs typeface="Arial"/>
              </a:rPr>
              <a:t> </a:t>
            </a:r>
            <a:r>
              <a:rPr lang="en-US" sz="2500" b="1" dirty="0">
                <a:latin typeface="Arial"/>
                <a:cs typeface="Arial"/>
              </a:rPr>
              <a:t>Cree, Ojibway, Mohawk, Oneida, Mississauga, and</a:t>
            </a:r>
            <a:r>
              <a:rPr lang="en-US" sz="2500" b="1" dirty="0" smtClean="0">
                <a:latin typeface="Arial"/>
                <a:cs typeface="Arial"/>
              </a:rPr>
              <a:t>   	Algonquin from </a:t>
            </a:r>
            <a:r>
              <a:rPr lang="en-US" sz="2500" b="1" dirty="0">
                <a:latin typeface="Arial"/>
                <a:cs typeface="Arial"/>
              </a:rPr>
              <a:t>across Ontario and</a:t>
            </a:r>
            <a:r>
              <a:rPr lang="en-US" sz="2500" b="1" dirty="0" smtClean="0">
                <a:latin typeface="Arial"/>
                <a:cs typeface="Arial"/>
              </a:rPr>
              <a:t> Quebec </a:t>
            </a:r>
          </a:p>
          <a:p>
            <a:pPr algn="l">
              <a:lnSpc>
                <a:spcPct val="120000"/>
              </a:lnSpc>
              <a:buFont typeface="Arial"/>
              <a:buChar char="•"/>
            </a:pPr>
            <a:r>
              <a:rPr lang="en-US" sz="2500" b="1" dirty="0" smtClean="0">
                <a:latin typeface="Arial"/>
                <a:cs typeface="Arial"/>
              </a:rPr>
              <a:t> </a:t>
            </a:r>
            <a:r>
              <a:rPr lang="en-US" sz="2500" b="1" dirty="0" err="1" smtClean="0">
                <a:latin typeface="Arial"/>
                <a:cs typeface="Arial"/>
              </a:rPr>
              <a:t>Mi’kmaq</a:t>
            </a:r>
            <a:r>
              <a:rPr lang="en-US" sz="2500" b="1" dirty="0" smtClean="0">
                <a:latin typeface="Arial"/>
                <a:cs typeface="Arial"/>
              </a:rPr>
              <a:t> from Nova </a:t>
            </a:r>
            <a:r>
              <a:rPr lang="en-US" sz="2500" b="1" dirty="0">
                <a:latin typeface="Arial"/>
                <a:cs typeface="Arial"/>
              </a:rPr>
              <a:t>Scotia, PEI, </a:t>
            </a:r>
            <a:r>
              <a:rPr lang="en-US" sz="2500" b="1" dirty="0" smtClean="0">
                <a:latin typeface="Arial"/>
                <a:cs typeface="Arial"/>
              </a:rPr>
              <a:t>Newfoundland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426207"/>
            <a:ext cx="8147050" cy="1873250"/>
          </a:xfrm>
        </p:spPr>
        <p:txBody>
          <a:bodyPr/>
          <a:lstStyle/>
          <a:p>
            <a:r>
              <a:rPr lang="en-US" sz="8800" dirty="0" smtClean="0">
                <a:latin typeface="Arial" panose="020B0604020202020204" pitchFamily="34" charset="0"/>
                <a:cs typeface="Arial" panose="020B0604020202020204" pitchFamily="34" charset="0"/>
              </a:rPr>
              <a:t>Support &amp; Promote Visibility</a:t>
            </a:r>
            <a:endParaRPr lang="en-US"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1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ell &amp; Sage.jpg"/>
          <p:cNvPicPr>
            <a:picLocks noChangeAspect="1"/>
          </p:cNvPicPr>
          <p:nvPr/>
        </p:nvPicPr>
        <p:blipFill>
          <a:blip r:embed="rId3"/>
          <a:stretch>
            <a:fillRect/>
          </a:stretch>
        </p:blipFill>
        <p:spPr>
          <a:xfrm>
            <a:off x="570345" y="873457"/>
            <a:ext cx="8161393" cy="51588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878" y="736978"/>
            <a:ext cx="7055892" cy="5078313"/>
          </a:xfrm>
          <a:prstGeom prst="rect">
            <a:avLst/>
          </a:prstGeom>
          <a:noFill/>
        </p:spPr>
        <p:txBody>
          <a:bodyPr wrap="square" rtlCol="0">
            <a:spAutoFit/>
          </a:bodyPr>
          <a:lstStyle/>
          <a:p>
            <a:r>
              <a:rPr lang="en-US" sz="5400" dirty="0" smtClean="0">
                <a:latin typeface="Arial" panose="020B0604020202020204" pitchFamily="34" charset="0"/>
                <a:cs typeface="Arial" panose="020B0604020202020204" pitchFamily="34" charset="0"/>
              </a:rPr>
              <a:t>There are more First Peoples living in Cities and Urban areas across Canada today than living on reserves  or in territories.</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472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416" y="472875"/>
            <a:ext cx="8617572" cy="4247317"/>
          </a:xfrm>
          <a:prstGeom prst="rect">
            <a:avLst/>
          </a:prstGeom>
          <a:noFill/>
        </p:spPr>
        <p:txBody>
          <a:bodyPr wrap="square" rtlCol="0">
            <a:spAutoFit/>
          </a:bodyPr>
          <a:lstStyle/>
          <a:p>
            <a:pPr algn="ctr"/>
            <a:r>
              <a:rPr lang="en-US" sz="5400" b="1" dirty="0" smtClean="0">
                <a:latin typeface="Arial"/>
                <a:cs typeface="Arial"/>
              </a:rPr>
              <a:t>Approximately 7,000 First Peoples currently reside in the Greater Kingston Region/Community Management Area </a:t>
            </a:r>
            <a:endParaRPr lang="en-US" sz="5400" b="1" dirty="0">
              <a:latin typeface="Arial"/>
              <a:cs typeface="Arial"/>
            </a:endParaRPr>
          </a:p>
        </p:txBody>
      </p:sp>
      <p:sp>
        <p:nvSpPr>
          <p:cNvPr id="4" name="TextBox 3"/>
          <p:cNvSpPr txBox="1"/>
          <p:nvPr/>
        </p:nvSpPr>
        <p:spPr>
          <a:xfrm>
            <a:off x="198882" y="4899547"/>
            <a:ext cx="8617572" cy="1477328"/>
          </a:xfrm>
          <a:prstGeom prst="rect">
            <a:avLst/>
          </a:prstGeom>
          <a:noFill/>
        </p:spPr>
        <p:txBody>
          <a:bodyPr wrap="square" rtlCol="0">
            <a:spAutoFit/>
          </a:bodyPr>
          <a:lstStyle/>
          <a:p>
            <a:r>
              <a:rPr lang="en-US" dirty="0">
                <a:latin typeface="Arial"/>
                <a:cs typeface="Arial"/>
              </a:rPr>
              <a:t> </a:t>
            </a:r>
            <a:r>
              <a:rPr lang="en-US" b="1" dirty="0" smtClean="0">
                <a:latin typeface="Arial"/>
                <a:cs typeface="Arial"/>
              </a:rPr>
              <a:t>refs.</a:t>
            </a:r>
            <a:r>
              <a:rPr lang="en-US" dirty="0" smtClean="0">
                <a:latin typeface="Arial"/>
                <a:cs typeface="Arial"/>
              </a:rPr>
              <a:t> 	(1) Social Planning Council of Kingston and Area. (2009</a:t>
            </a:r>
            <a:r>
              <a:rPr lang="en-US" i="1" dirty="0" smtClean="0">
                <a:latin typeface="Arial"/>
                <a:cs typeface="Arial"/>
              </a:rPr>
              <a:t>). Kingston 				Community </a:t>
            </a:r>
            <a:r>
              <a:rPr lang="en-US" i="1" dirty="0">
                <a:latin typeface="Arial"/>
                <a:cs typeface="Arial"/>
              </a:rPr>
              <a:t>Profile 2009, A Socio-Demographic Analysis of Kingston, </a:t>
            </a:r>
            <a:r>
              <a:rPr lang="en-US" i="1" dirty="0" smtClean="0">
                <a:latin typeface="Arial"/>
                <a:cs typeface="Arial"/>
              </a:rPr>
              <a:t>			Ontario</a:t>
            </a:r>
            <a:r>
              <a:rPr lang="en-US" i="1" dirty="0">
                <a:latin typeface="Arial"/>
                <a:cs typeface="Arial"/>
              </a:rPr>
              <a:t>, Canada</a:t>
            </a:r>
            <a:r>
              <a:rPr lang="en-US" dirty="0" smtClean="0"/>
              <a:t>.</a:t>
            </a:r>
          </a:p>
          <a:p>
            <a:r>
              <a:rPr lang="en-US" dirty="0"/>
              <a:t>	</a:t>
            </a:r>
            <a:r>
              <a:rPr lang="en-US" dirty="0" smtClean="0"/>
              <a:t>	(2) </a:t>
            </a:r>
            <a:r>
              <a:rPr lang="en-US" dirty="0" smtClean="0">
                <a:latin typeface="Arial" panose="020B0604020202020204" pitchFamily="34" charset="0"/>
                <a:cs typeface="Arial" panose="020B0604020202020204" pitchFamily="34" charset="0"/>
              </a:rPr>
              <a:t>Ontario Trillium Foundation. (2008). </a:t>
            </a:r>
            <a:r>
              <a:rPr lang="en-US" i="1" dirty="0" smtClean="0">
                <a:latin typeface="Arial" panose="020B0604020202020204" pitchFamily="34" charset="0"/>
                <a:cs typeface="Arial" panose="020B0604020202020204" pitchFamily="34" charset="0"/>
              </a:rPr>
              <a:t>Aboriginal Communities in Profile: 		</a:t>
            </a:r>
            <a:r>
              <a:rPr lang="en-US" i="1" dirty="0" err="1" smtClean="0">
                <a:latin typeface="Arial" panose="020B0604020202020204" pitchFamily="34" charset="0"/>
                <a:cs typeface="Arial" panose="020B0604020202020204" pitchFamily="34" charset="0"/>
              </a:rPr>
              <a:t>Quinte</a:t>
            </a:r>
            <a:r>
              <a:rPr lang="en-US" i="1" dirty="0" smtClean="0">
                <a:latin typeface="Arial" panose="020B0604020202020204" pitchFamily="34" charset="0"/>
                <a:cs typeface="Arial" panose="020B0604020202020204" pitchFamily="34" charset="0"/>
              </a:rPr>
              <a:t>, Kingston, Rideau. </a:t>
            </a:r>
            <a:r>
              <a:rPr lang="en-US" dirty="0" smtClean="0">
                <a:latin typeface="Arial" panose="020B0604020202020204" pitchFamily="34" charset="0"/>
                <a:cs typeface="Arial" panose="020B0604020202020204" pitchFamily="34" charset="0"/>
              </a:rPr>
              <a:t>Toronto, Ontario.</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29" y="664402"/>
            <a:ext cx="7042245" cy="5509200"/>
          </a:xfrm>
          <a:prstGeom prst="rect">
            <a:avLst/>
          </a:prstGeom>
        </p:spPr>
        <p:txBody>
          <a:bodyPr wrap="square">
            <a:spAutoFit/>
          </a:bodyPr>
          <a:lstStyle/>
          <a:p>
            <a:pPr>
              <a:buNone/>
            </a:pPr>
            <a:r>
              <a:rPr lang="en-US" sz="8800" i="1" dirty="0" smtClean="0">
                <a:latin typeface="Arial"/>
                <a:cs typeface="Arial"/>
              </a:rPr>
              <a:t>Continue to Make Yourself Aware…</a:t>
            </a:r>
            <a:endParaRPr lang="en-US" sz="8800" dirty="0">
              <a:latin typeface="Arial"/>
              <a:cs typeface="Arial"/>
            </a:endParaRPr>
          </a:p>
        </p:txBody>
      </p:sp>
    </p:spTree>
    <p:extLst>
      <p:ext uri="{BB962C8B-B14F-4D97-AF65-F5344CB8AC3E}">
        <p14:creationId xmlns:p14="http://schemas.microsoft.com/office/powerpoint/2010/main" val="260003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8475" y="185875"/>
            <a:ext cx="8331625" cy="6211311"/>
          </a:xfrm>
        </p:spPr>
        <p:txBody>
          <a:bodyPr>
            <a:noAutofit/>
          </a:bodyPr>
          <a:lstStyle/>
          <a:p>
            <a:pPr marL="0" lvl="0" indent="0" fontAlgn="base">
              <a:spcBef>
                <a:spcPct val="0"/>
              </a:spcBef>
              <a:spcAft>
                <a:spcPct val="0"/>
              </a:spcAft>
              <a:buClrTx/>
              <a:buSzTx/>
              <a:buNone/>
            </a:pPr>
            <a:r>
              <a:rPr lang="en-US" sz="3600" b="1" dirty="0" smtClean="0">
                <a:solidFill>
                  <a:schemeClr val="tx1"/>
                </a:solidFill>
                <a:latin typeface="Arial"/>
                <a:ea typeface="Times New Roman" pitchFamily="-106" charset="0"/>
                <a:cs typeface="Arial"/>
              </a:rPr>
              <a:t>Local First Peoples Statements of Hope…</a:t>
            </a:r>
          </a:p>
          <a:p>
            <a:pPr marL="0" lvl="0" indent="0" fontAlgn="base">
              <a:spcBef>
                <a:spcPct val="0"/>
              </a:spcBef>
              <a:spcAft>
                <a:spcPct val="0"/>
              </a:spcAft>
              <a:buClrTx/>
              <a:buSzTx/>
              <a:buNone/>
            </a:pPr>
            <a:endParaRPr lang="en-US" sz="2400" dirty="0" smtClean="0">
              <a:solidFill>
                <a:schemeClr val="tx1"/>
              </a:solidFill>
              <a:latin typeface="Arial"/>
              <a:ea typeface="Times New Roman" pitchFamily="-106" charset="0"/>
              <a:cs typeface="Arial"/>
            </a:endParaRPr>
          </a:p>
          <a:p>
            <a:pPr marL="0" lvl="0" indent="0" fontAlgn="base">
              <a:spcBef>
                <a:spcPct val="0"/>
              </a:spcBef>
              <a:spcAft>
                <a:spcPct val="0"/>
              </a:spcAft>
              <a:buClrTx/>
              <a:buSzTx/>
              <a:buNone/>
            </a:pPr>
            <a:r>
              <a:rPr lang="en-US" sz="2400" i="1" dirty="0" smtClean="0">
                <a:solidFill>
                  <a:schemeClr val="tx1"/>
                </a:solidFill>
                <a:latin typeface="Arial"/>
                <a:ea typeface="Times New Roman" pitchFamily="-106" charset="0"/>
                <a:cs typeface="Arial"/>
              </a:rPr>
              <a:t>...You don’t have to be Aboriginal to be part of the process.</a:t>
            </a:r>
          </a:p>
          <a:p>
            <a:pPr marL="0" lvl="0" indent="0" fontAlgn="base">
              <a:spcBef>
                <a:spcPct val="0"/>
              </a:spcBef>
              <a:spcAft>
                <a:spcPct val="0"/>
              </a:spcAft>
              <a:buClrTx/>
              <a:buSzTx/>
              <a:buNone/>
            </a:pPr>
            <a:endParaRPr lang="en-US" sz="2400" i="1" dirty="0" smtClean="0">
              <a:solidFill>
                <a:schemeClr val="tx1"/>
              </a:solidFill>
              <a:latin typeface="Arial"/>
              <a:ea typeface="Times New Roman" pitchFamily="-106" charset="0"/>
              <a:cs typeface="Arial"/>
            </a:endParaRPr>
          </a:p>
          <a:p>
            <a:pPr marL="0" lvl="0" indent="0" fontAlgn="base">
              <a:spcBef>
                <a:spcPct val="0"/>
              </a:spcBef>
              <a:spcAft>
                <a:spcPct val="0"/>
              </a:spcAft>
              <a:buClrTx/>
              <a:buSzTx/>
              <a:buNone/>
            </a:pPr>
            <a:r>
              <a:rPr lang="en-US" sz="2400" i="1" dirty="0" smtClean="0">
                <a:solidFill>
                  <a:schemeClr val="tx1"/>
                </a:solidFill>
                <a:latin typeface="Arial"/>
                <a:ea typeface="Times New Roman" pitchFamily="-106" charset="0"/>
                <a:cs typeface="Arial"/>
              </a:rPr>
              <a:t>...We need to be living [the] respect and sensitivity [that we wish to see in each other]...</a:t>
            </a:r>
          </a:p>
          <a:p>
            <a:pPr>
              <a:buNone/>
            </a:pPr>
            <a:r>
              <a:rPr lang="en-US" sz="2400" i="1" dirty="0" smtClean="0">
                <a:solidFill>
                  <a:schemeClr val="tx1"/>
                </a:solidFill>
                <a:latin typeface="Arial"/>
                <a:cs typeface="Arial"/>
              </a:rPr>
              <a:t>...</a:t>
            </a:r>
            <a:r>
              <a:rPr lang="en-US" sz="2400" i="1" dirty="0">
                <a:solidFill>
                  <a:schemeClr val="tx1"/>
                </a:solidFill>
                <a:latin typeface="Arial"/>
                <a:cs typeface="Arial"/>
              </a:rPr>
              <a:t>Let’s empower people to promote healing and powerful change in their own lives... </a:t>
            </a:r>
            <a:endParaRPr lang="en-US" sz="2400" dirty="0">
              <a:solidFill>
                <a:schemeClr val="tx1"/>
              </a:solidFill>
              <a:latin typeface="Arial"/>
              <a:cs typeface="Arial"/>
            </a:endParaRPr>
          </a:p>
          <a:p>
            <a:pPr>
              <a:buNone/>
            </a:pPr>
            <a:r>
              <a:rPr lang="en-US" sz="2400" i="1" dirty="0">
                <a:solidFill>
                  <a:schemeClr val="tx1"/>
                </a:solidFill>
                <a:latin typeface="Arial"/>
                <a:cs typeface="Arial"/>
              </a:rPr>
              <a:t>...[There needs to be] Education of allies to challenge the systemic gaps... </a:t>
            </a:r>
            <a:endParaRPr lang="en-US" sz="2400" dirty="0">
              <a:solidFill>
                <a:schemeClr val="tx1"/>
              </a:solidFill>
              <a:latin typeface="Arial"/>
              <a:cs typeface="Arial"/>
            </a:endParaRPr>
          </a:p>
          <a:p>
            <a:pPr>
              <a:buNone/>
            </a:pPr>
            <a:r>
              <a:rPr lang="en-US" sz="2400" i="1" dirty="0" smtClean="0">
                <a:solidFill>
                  <a:schemeClr val="tx1"/>
                </a:solidFill>
                <a:latin typeface="Arial"/>
                <a:cs typeface="Arial"/>
              </a:rPr>
              <a:t>...[First People] Community </a:t>
            </a:r>
            <a:r>
              <a:rPr lang="en-US" sz="2400" i="1" dirty="0">
                <a:solidFill>
                  <a:schemeClr val="tx1"/>
                </a:solidFill>
                <a:latin typeface="Arial"/>
                <a:cs typeface="Arial"/>
              </a:rPr>
              <a:t>members are looking for change, [in the form of being] given the fishing rod and not just the fish any longer...</a:t>
            </a:r>
            <a:endParaRPr lang="en-US" sz="2400" dirty="0">
              <a:solidFill>
                <a:schemeClr val="tx1"/>
              </a:solidFill>
              <a:latin typeface="Arial"/>
              <a:cs typeface="Arial"/>
            </a:endParaRPr>
          </a:p>
          <a:p>
            <a:pPr marL="0" lvl="0" indent="0" fontAlgn="base">
              <a:spcBef>
                <a:spcPct val="0"/>
              </a:spcBef>
              <a:spcAft>
                <a:spcPct val="0"/>
              </a:spcAft>
              <a:buClrTx/>
              <a:buSzTx/>
              <a:buNone/>
            </a:pPr>
            <a:endParaRPr lang="en-US" sz="2400" i="1" dirty="0" smtClean="0">
              <a:solidFill>
                <a:schemeClr val="tx1"/>
              </a:solidFill>
              <a:latin typeface="Arial"/>
              <a:ea typeface="Times New Roman" pitchFamily="-106" charset="0"/>
              <a:cs typeface="Arial"/>
            </a:endParaRPr>
          </a:p>
          <a:p>
            <a:pPr marL="0" lvl="0" indent="0" fontAlgn="base">
              <a:spcBef>
                <a:spcPct val="0"/>
              </a:spcBef>
              <a:spcAft>
                <a:spcPct val="0"/>
              </a:spcAft>
              <a:buClrTx/>
              <a:buSzTx/>
              <a:buNone/>
            </a:pPr>
            <a:endParaRPr lang="en-US" sz="2400" i="1" dirty="0" smtClean="0">
              <a:solidFill>
                <a:schemeClr val="tx1"/>
              </a:solidFill>
              <a:latin typeface="Arial"/>
              <a:ea typeface="Times New Roman" pitchFamily="-106" charset="0"/>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3663"/>
            <a:ext cx="9144000" cy="1452562"/>
          </a:xfrm>
        </p:spPr>
        <p:txBody>
          <a:bodyPr/>
          <a:lstStyle/>
          <a:p>
            <a:r>
              <a:rPr lang="en-US" sz="3600" dirty="0" smtClean="0">
                <a:latin typeface="Arial"/>
                <a:cs typeface="Arial"/>
              </a:rPr>
              <a:t>Chi </a:t>
            </a:r>
            <a:r>
              <a:rPr lang="en-US" sz="3600" dirty="0" err="1" smtClean="0">
                <a:latin typeface="Arial"/>
                <a:cs typeface="Arial"/>
              </a:rPr>
              <a:t>Miigwetch</a:t>
            </a:r>
            <a:r>
              <a:rPr lang="en-US" sz="3600" dirty="0" smtClean="0">
                <a:latin typeface="Arial"/>
                <a:cs typeface="Arial"/>
              </a:rPr>
              <a:t>, </a:t>
            </a:r>
            <a:r>
              <a:rPr lang="en-US" sz="3600" dirty="0" err="1" smtClean="0">
                <a:latin typeface="Arial"/>
                <a:cs typeface="Arial"/>
              </a:rPr>
              <a:t>Nya:wen’ko:wa</a:t>
            </a:r>
            <a:r>
              <a:rPr lang="en-US" sz="3600" dirty="0" smtClean="0">
                <a:latin typeface="Arial"/>
                <a:cs typeface="Arial"/>
              </a:rPr>
              <a:t>, </a:t>
            </a:r>
            <a:br>
              <a:rPr lang="en-US" sz="3600" dirty="0" smtClean="0">
                <a:latin typeface="Arial"/>
                <a:cs typeface="Arial"/>
              </a:rPr>
            </a:br>
            <a:r>
              <a:rPr lang="en-US" sz="3600" dirty="0" err="1" smtClean="0">
                <a:latin typeface="Arial"/>
                <a:cs typeface="Arial"/>
              </a:rPr>
              <a:t>Marsee</a:t>
            </a:r>
            <a:r>
              <a:rPr lang="en-US" sz="3600" dirty="0" smtClean="0">
                <a:latin typeface="Arial"/>
                <a:cs typeface="Arial"/>
              </a:rPr>
              <a:t> Beaucoup, Thank you very much</a:t>
            </a:r>
            <a:endParaRPr lang="en-US" sz="3600" dirty="0">
              <a:latin typeface="Arial"/>
              <a:cs typeface="Arial"/>
            </a:endParaRPr>
          </a:p>
        </p:txBody>
      </p:sp>
      <p:sp>
        <p:nvSpPr>
          <p:cNvPr id="3" name="Content Placeholder 2"/>
          <p:cNvSpPr>
            <a:spLocks noGrp="1"/>
          </p:cNvSpPr>
          <p:nvPr>
            <p:ph idx="4294967295"/>
          </p:nvPr>
        </p:nvSpPr>
        <p:spPr>
          <a:xfrm>
            <a:off x="0" y="3408363"/>
            <a:ext cx="9144000" cy="3201987"/>
          </a:xfrm>
        </p:spPr>
        <p:txBody>
          <a:bodyPr>
            <a:normAutofit lnSpcReduction="10000"/>
          </a:bodyPr>
          <a:lstStyle/>
          <a:p>
            <a:pPr algn="ctr">
              <a:spcBef>
                <a:spcPts val="0"/>
              </a:spcBef>
              <a:buNone/>
            </a:pPr>
            <a:endParaRPr lang="en-US" sz="3600" dirty="0" smtClean="0">
              <a:solidFill>
                <a:schemeClr val="tx1"/>
              </a:solidFill>
              <a:latin typeface="Arial"/>
              <a:cs typeface="Arial"/>
            </a:endParaRPr>
          </a:p>
          <a:p>
            <a:pPr algn="ctr">
              <a:spcBef>
                <a:spcPts val="0"/>
              </a:spcBef>
              <a:buNone/>
            </a:pPr>
            <a:endParaRPr lang="en-US" sz="3600" dirty="0" smtClean="0">
              <a:solidFill>
                <a:schemeClr val="tx1"/>
              </a:solidFill>
              <a:latin typeface="Arial"/>
              <a:cs typeface="Arial"/>
            </a:endParaRPr>
          </a:p>
          <a:p>
            <a:pPr algn="ctr">
              <a:spcBef>
                <a:spcPts val="0"/>
              </a:spcBef>
              <a:buNone/>
            </a:pPr>
            <a:endParaRPr lang="en-US" sz="3600" dirty="0" smtClean="0">
              <a:solidFill>
                <a:schemeClr val="tx1"/>
              </a:solidFill>
              <a:latin typeface="Arial"/>
              <a:cs typeface="Arial"/>
            </a:endParaRPr>
          </a:p>
          <a:p>
            <a:pPr algn="ctr">
              <a:spcBef>
                <a:spcPts val="0"/>
              </a:spcBef>
              <a:buNone/>
            </a:pPr>
            <a:endParaRPr lang="en-US" sz="3600" dirty="0" smtClean="0">
              <a:solidFill>
                <a:schemeClr val="tx1"/>
              </a:solidFill>
              <a:latin typeface="Arial"/>
              <a:cs typeface="Arial"/>
            </a:endParaRPr>
          </a:p>
          <a:p>
            <a:pPr algn="ctr">
              <a:spcBef>
                <a:spcPts val="0"/>
              </a:spcBef>
              <a:buNone/>
            </a:pPr>
            <a:r>
              <a:rPr lang="en-US" sz="3600" dirty="0" err="1" smtClean="0">
                <a:solidFill>
                  <a:schemeClr val="tx1"/>
                </a:solidFill>
                <a:latin typeface="Arial"/>
                <a:cs typeface="Arial"/>
              </a:rPr>
              <a:t>Akina</a:t>
            </a:r>
            <a:r>
              <a:rPr lang="en-US" sz="3600" dirty="0" smtClean="0">
                <a:solidFill>
                  <a:schemeClr val="tx1"/>
                </a:solidFill>
                <a:latin typeface="Arial"/>
                <a:cs typeface="Arial"/>
              </a:rPr>
              <a:t> </a:t>
            </a:r>
            <a:r>
              <a:rPr lang="en-US" sz="3600" dirty="0" err="1" smtClean="0">
                <a:solidFill>
                  <a:schemeClr val="tx1"/>
                </a:solidFill>
                <a:latin typeface="Arial"/>
                <a:cs typeface="Arial"/>
              </a:rPr>
              <a:t>Nindinawe</a:t>
            </a:r>
            <a:r>
              <a:rPr lang="en-US" sz="3600" dirty="0" smtClean="0">
                <a:solidFill>
                  <a:schemeClr val="tx1"/>
                </a:solidFill>
                <a:latin typeface="Arial"/>
                <a:cs typeface="Arial"/>
              </a:rPr>
              <a:t>, </a:t>
            </a:r>
            <a:r>
              <a:rPr lang="en-US" sz="3600" dirty="0" err="1" smtClean="0">
                <a:solidFill>
                  <a:schemeClr val="tx1"/>
                </a:solidFill>
                <a:latin typeface="Arial"/>
                <a:cs typeface="Arial"/>
              </a:rPr>
              <a:t>Akwe</a:t>
            </a:r>
            <a:r>
              <a:rPr lang="en-US" sz="3600" dirty="0" smtClean="0">
                <a:solidFill>
                  <a:schemeClr val="tx1"/>
                </a:solidFill>
                <a:latin typeface="Arial"/>
                <a:cs typeface="Arial"/>
              </a:rPr>
              <a:t> </a:t>
            </a:r>
            <a:r>
              <a:rPr lang="en-US" sz="3600" dirty="0" err="1" smtClean="0">
                <a:solidFill>
                  <a:schemeClr val="tx1"/>
                </a:solidFill>
                <a:latin typeface="Arial"/>
                <a:cs typeface="Arial"/>
              </a:rPr>
              <a:t>Nia’Tetewa:neren</a:t>
            </a:r>
            <a:r>
              <a:rPr lang="en-US" sz="3600" dirty="0" smtClean="0">
                <a:solidFill>
                  <a:schemeClr val="tx1"/>
                </a:solidFill>
                <a:latin typeface="Arial"/>
                <a:cs typeface="Arial"/>
              </a:rPr>
              <a:t>, </a:t>
            </a:r>
          </a:p>
          <a:p>
            <a:pPr algn="ctr">
              <a:spcBef>
                <a:spcPts val="0"/>
              </a:spcBef>
              <a:buNone/>
            </a:pPr>
            <a:r>
              <a:rPr lang="en-US" sz="3600" dirty="0" smtClean="0">
                <a:solidFill>
                  <a:schemeClr val="tx1"/>
                </a:solidFill>
                <a:latin typeface="Arial"/>
                <a:cs typeface="Arial"/>
              </a:rPr>
              <a:t>All My Relations</a:t>
            </a:r>
            <a:endParaRPr lang="en-US" sz="3600" dirty="0">
              <a:solidFill>
                <a:schemeClr val="tx1"/>
              </a:solidFill>
              <a:latin typeface="Arial"/>
              <a:cs typeface="Arial"/>
            </a:endParaRPr>
          </a:p>
        </p:txBody>
      </p:sp>
      <p:pic>
        <p:nvPicPr>
          <p:cNvPr id="4" name="Picture 3" descr="FP Compilation pic.jpg"/>
          <p:cNvPicPr>
            <a:picLocks noChangeAspect="1"/>
          </p:cNvPicPr>
          <p:nvPr/>
        </p:nvPicPr>
        <p:blipFill>
          <a:blip r:embed="rId2"/>
          <a:stretch>
            <a:fillRect/>
          </a:stretch>
        </p:blipFill>
        <p:spPr>
          <a:xfrm rot="16200000">
            <a:off x="2729962" y="77365"/>
            <a:ext cx="3777550" cy="67156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03312"/>
            <a:ext cx="8147051" cy="1452283"/>
          </a:xfrm>
        </p:spPr>
        <p:txBody>
          <a:bodyPr/>
          <a:lstStyle/>
          <a:p>
            <a:r>
              <a:rPr lang="en-US" sz="7200" dirty="0" smtClean="0">
                <a:latin typeface="Arial" panose="020B0604020202020204" pitchFamily="34" charset="0"/>
                <a:cs typeface="Arial" panose="020B0604020202020204" pitchFamily="34" charset="0"/>
              </a:rPr>
              <a:t>What is the TRC?</a:t>
            </a:r>
            <a:endParaRPr lang="en-US" sz="7200" dirty="0">
              <a:latin typeface="Arial" panose="020B0604020202020204" pitchFamily="34" charset="0"/>
              <a:cs typeface="Arial" panose="020B0604020202020204" pitchFamily="34" charset="0"/>
            </a:endParaRPr>
          </a:p>
        </p:txBody>
      </p:sp>
      <p:sp>
        <p:nvSpPr>
          <p:cNvPr id="4" name="TextBox 3"/>
          <p:cNvSpPr txBox="1"/>
          <p:nvPr/>
        </p:nvSpPr>
        <p:spPr>
          <a:xfrm>
            <a:off x="498476" y="1846663"/>
            <a:ext cx="8147050" cy="433965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Arial" panose="020B0604020202020204" pitchFamily="34" charset="0"/>
                <a:cs typeface="Arial" panose="020B0604020202020204" pitchFamily="34" charset="0"/>
              </a:rPr>
              <a:t>In response to the 1996 Report of the Royal Commission on Aboriginal Peoples…</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smtClean="0">
                <a:latin typeface="Arial" panose="020B0604020202020204" pitchFamily="34" charset="0"/>
                <a:cs typeface="Arial" panose="020B0604020202020204" pitchFamily="34" charset="0"/>
              </a:rPr>
              <a:t>In response to the 2008 Statement of Apology by the Prime Minister…</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smtClean="0">
                <a:latin typeface="Arial" panose="020B0604020202020204" pitchFamily="34" charset="0"/>
                <a:cs typeface="Arial" panose="020B0604020202020204" pitchFamily="34" charset="0"/>
              </a:rPr>
              <a:t>In response to the 2008 Indian Residential Settlement…</a:t>
            </a:r>
          </a:p>
        </p:txBody>
      </p:sp>
    </p:spTree>
    <p:extLst>
      <p:ext uri="{BB962C8B-B14F-4D97-AF65-F5344CB8AC3E}">
        <p14:creationId xmlns:p14="http://schemas.microsoft.com/office/powerpoint/2010/main" val="2977436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5405717"/>
            <a:ext cx="8147051" cy="1452283"/>
          </a:xfrm>
        </p:spPr>
        <p:txBody>
          <a:bodyPr/>
          <a:lstStyle/>
          <a:p>
            <a:pPr algn="l"/>
            <a:r>
              <a:rPr lang="en-US" sz="4400" dirty="0">
                <a:latin typeface="Arial" panose="020B0604020202020204" pitchFamily="34" charset="0"/>
                <a:cs typeface="Arial" panose="020B0604020202020204" pitchFamily="34" charset="0"/>
              </a:rPr>
              <a:t>The </a:t>
            </a:r>
            <a:r>
              <a:rPr lang="en-US" sz="4400" b="1" dirty="0">
                <a:latin typeface="Arial" panose="020B0604020202020204" pitchFamily="34" charset="0"/>
                <a:cs typeface="Arial" panose="020B0604020202020204" pitchFamily="34" charset="0"/>
              </a:rPr>
              <a:t>TRC or Truth and Reconciliation Commission  </a:t>
            </a:r>
            <a:r>
              <a:rPr lang="en-US" sz="4400" dirty="0">
                <a:latin typeface="Arial" panose="020B0604020202020204" pitchFamily="34" charset="0"/>
                <a:cs typeface="Arial" panose="020B0604020202020204" pitchFamily="34" charset="0"/>
              </a:rPr>
              <a:t>was established in 2008 to: </a:t>
            </a: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1) reveal to Canadians the complex truth and legacy of residential schooling; </a:t>
            </a: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2) guide and explore a process of healing and reconciliation.</a:t>
            </a:r>
            <a:r>
              <a:rPr lang="en-US" sz="5400" dirty="0">
                <a:latin typeface="Arial" panose="020B0604020202020204" pitchFamily="34" charset="0"/>
                <a:cs typeface="Arial" panose="020B0604020202020204" pitchFamily="34" charset="0"/>
              </a:rPr>
              <a:t/>
            </a:r>
            <a:br>
              <a:rPr lang="en-US" sz="5400"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779064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406822"/>
            <a:ext cx="8147051" cy="1452283"/>
          </a:xfrm>
        </p:spPr>
        <p:txBody>
          <a:bodyPr/>
          <a:lstStyle/>
          <a:p>
            <a:r>
              <a:rPr lang="en-US" sz="6000" dirty="0" smtClean="0">
                <a:latin typeface="Arial" panose="020B0604020202020204" pitchFamily="34" charset="0"/>
                <a:cs typeface="Arial" panose="020B0604020202020204" pitchFamily="34" charset="0"/>
              </a:rPr>
              <a:t>The Truth &amp; Reconciliation Commission of Canada </a:t>
            </a:r>
            <a:r>
              <a:rPr lang="en-US" sz="7200" dirty="0" smtClean="0">
                <a:latin typeface="Arial" panose="020B0604020202020204" pitchFamily="34" charset="0"/>
                <a:cs typeface="Arial" panose="020B0604020202020204" pitchFamily="34" charset="0"/>
              </a:rPr>
              <a:t/>
            </a:r>
            <a:br>
              <a:rPr lang="en-US" sz="7200" dirty="0" smtClean="0">
                <a:latin typeface="Arial" panose="020B0604020202020204" pitchFamily="34" charset="0"/>
                <a:cs typeface="Arial" panose="020B0604020202020204" pitchFamily="34" charset="0"/>
              </a:rPr>
            </a:br>
            <a:r>
              <a:rPr lang="en-US" sz="8800" dirty="0" smtClean="0">
                <a:latin typeface="Arial" panose="020B0604020202020204" pitchFamily="34" charset="0"/>
                <a:cs typeface="Arial" panose="020B0604020202020204" pitchFamily="34" charset="0"/>
              </a:rPr>
              <a:t>94 Calls to Action</a:t>
            </a:r>
            <a:endParaRPr lang="en-US" sz="8800" dirty="0">
              <a:latin typeface="Arial" panose="020B0604020202020204" pitchFamily="34" charset="0"/>
              <a:cs typeface="Arial" panose="020B0604020202020204" pitchFamily="34" charset="0"/>
            </a:endParaRPr>
          </a:p>
        </p:txBody>
      </p:sp>
      <p:sp>
        <p:nvSpPr>
          <p:cNvPr id="4" name="TextBox 3"/>
          <p:cNvSpPr txBox="1"/>
          <p:nvPr/>
        </p:nvSpPr>
        <p:spPr>
          <a:xfrm>
            <a:off x="900751" y="5683882"/>
            <a:ext cx="7615451" cy="923330"/>
          </a:xfrm>
          <a:prstGeom prst="rect">
            <a:avLst/>
          </a:prstGeom>
          <a:noFill/>
        </p:spPr>
        <p:txBody>
          <a:bodyPr wrap="square" rtlCol="0">
            <a:spAutoFit/>
          </a:bodyPr>
          <a:lstStyle/>
          <a:p>
            <a:pPr algn="r"/>
            <a:r>
              <a:rPr lang="en-US" sz="5400" dirty="0" smtClean="0">
                <a:latin typeface="Arial" panose="020B0604020202020204" pitchFamily="34" charset="0"/>
                <a:cs typeface="Arial" panose="020B0604020202020204" pitchFamily="34" charset="0"/>
              </a:rPr>
              <a:t>www.trc.ca</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55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728147"/>
            <a:ext cx="8147051" cy="1452283"/>
          </a:xfrm>
        </p:spPr>
        <p:txBody>
          <a:bodyPr/>
          <a:lstStyle/>
          <a:p>
            <a:pPr algn="l"/>
            <a:r>
              <a:rPr lang="en-US" sz="6600" dirty="0" smtClean="0">
                <a:latin typeface="Arial" panose="020B0604020202020204" pitchFamily="34" charset="0"/>
                <a:cs typeface="Arial" panose="020B0604020202020204" pitchFamily="34" charset="0"/>
              </a:rPr>
              <a:t>What is Reconciliation?</a:t>
            </a:r>
            <a:r>
              <a:rPr lang="en-US" sz="6600" dirty="0">
                <a:latin typeface="Arial" panose="020B0604020202020204" pitchFamily="34" charset="0"/>
                <a:cs typeface="Arial" panose="020B0604020202020204" pitchFamily="34" charset="0"/>
              </a:rPr>
              <a:t/>
            </a:r>
            <a:br>
              <a:rPr lang="en-US" sz="6600" dirty="0">
                <a:latin typeface="Arial" panose="020B0604020202020204" pitchFamily="34" charset="0"/>
                <a:cs typeface="Arial" panose="020B0604020202020204" pitchFamily="34" charset="0"/>
              </a:rPr>
            </a:br>
            <a:endParaRPr lang="en-US" sz="6600" dirty="0"/>
          </a:p>
        </p:txBody>
      </p:sp>
      <p:sp>
        <p:nvSpPr>
          <p:cNvPr id="4" name="Rectangle 3"/>
          <p:cNvSpPr/>
          <p:nvPr/>
        </p:nvSpPr>
        <p:spPr>
          <a:xfrm>
            <a:off x="625721" y="4037632"/>
            <a:ext cx="8019806" cy="2123658"/>
          </a:xfrm>
          <a:prstGeom prst="rect">
            <a:avLst/>
          </a:prstGeom>
        </p:spPr>
        <p:txBody>
          <a:bodyPr wrap="square">
            <a:spAutoFit/>
          </a:bodyPr>
          <a:lstStyle/>
          <a:p>
            <a:pPr algn="r"/>
            <a:r>
              <a:rPr lang="en-US" sz="6600" dirty="0" smtClean="0">
                <a:latin typeface="Arial" panose="020B0604020202020204" pitchFamily="34" charset="0"/>
                <a:cs typeface="Arial" panose="020B0604020202020204" pitchFamily="34" charset="0"/>
              </a:rPr>
              <a:t>Reconciliation </a:t>
            </a:r>
            <a:r>
              <a:rPr lang="en-US" sz="6600" dirty="0">
                <a:latin typeface="Arial" panose="020B0604020202020204" pitchFamily="34" charset="0"/>
                <a:cs typeface="Arial" panose="020B0604020202020204" pitchFamily="34" charset="0"/>
              </a:rPr>
              <a:t>a</a:t>
            </a:r>
            <a:r>
              <a:rPr lang="en-US" sz="6600" dirty="0" smtClean="0">
                <a:latin typeface="Arial" panose="020B0604020202020204" pitchFamily="34" charset="0"/>
                <a:cs typeface="Arial" panose="020B0604020202020204" pitchFamily="34" charset="0"/>
              </a:rPr>
              <a:t>s Relationship.</a:t>
            </a:r>
            <a:endParaRPr lang="en-US" dirty="0"/>
          </a:p>
        </p:txBody>
      </p:sp>
    </p:spTree>
    <p:extLst>
      <p:ext uri="{BB962C8B-B14F-4D97-AF65-F5344CB8AC3E}">
        <p14:creationId xmlns:p14="http://schemas.microsoft.com/office/powerpoint/2010/main" val="18290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615251"/>
            <a:ext cx="8147051" cy="1452283"/>
          </a:xfrm>
        </p:spPr>
        <p:txBody>
          <a:bodyPr/>
          <a:lstStyle/>
          <a:p>
            <a:r>
              <a:rPr lang="en-US" sz="8000" dirty="0" smtClean="0">
                <a:latin typeface="Arial" panose="020B0604020202020204" pitchFamily="34" charset="0"/>
                <a:cs typeface="Arial" panose="020B0604020202020204" pitchFamily="34" charset="0"/>
              </a:rPr>
              <a:t>Your role…</a:t>
            </a:r>
            <a:br>
              <a:rPr lang="en-US" sz="8000" dirty="0" smtClean="0">
                <a:latin typeface="Arial" panose="020B0604020202020204" pitchFamily="34" charset="0"/>
                <a:cs typeface="Arial" panose="020B0604020202020204" pitchFamily="34" charset="0"/>
              </a:rPr>
            </a:br>
            <a:r>
              <a:rPr lang="en-US" sz="8000" dirty="0" smtClean="0">
                <a:latin typeface="Arial" panose="020B0604020202020204" pitchFamily="34" charset="0"/>
                <a:cs typeface="Arial" panose="020B0604020202020204" pitchFamily="34" charset="0"/>
              </a:rPr>
              <a:t>listen more than speak.</a:t>
            </a:r>
            <a:endParaRPr lang="en-US"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47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859808"/>
            <a:ext cx="8147051" cy="3643952"/>
          </a:xfrm>
        </p:spPr>
        <p:txBody>
          <a:bodyPr/>
          <a:lstStyle/>
          <a:p>
            <a:r>
              <a:rPr lang="en-US" sz="8800" dirty="0" smtClean="0">
                <a:latin typeface="Arial" panose="020B0604020202020204" pitchFamily="34" charset="0"/>
                <a:cs typeface="Arial" panose="020B0604020202020204" pitchFamily="34" charset="0"/>
              </a:rPr>
              <a:t>Understand </a:t>
            </a:r>
            <a:br>
              <a:rPr lang="en-US" sz="8800" dirty="0" smtClean="0">
                <a:latin typeface="Arial" panose="020B0604020202020204" pitchFamily="34" charset="0"/>
                <a:cs typeface="Arial" panose="020B0604020202020204" pitchFamily="34" charset="0"/>
              </a:rPr>
            </a:br>
            <a:r>
              <a:rPr lang="en-US" sz="8800" dirty="0" smtClean="0">
                <a:latin typeface="Arial" panose="020B0604020202020204" pitchFamily="34" charset="0"/>
                <a:cs typeface="Arial" panose="020B0604020202020204" pitchFamily="34" charset="0"/>
              </a:rPr>
              <a:t>and Respect  “Titles”</a:t>
            </a:r>
            <a:endParaRPr lang="en-US" sz="8800" dirty="0">
              <a:latin typeface="Arial" panose="020B0604020202020204" pitchFamily="34" charset="0"/>
              <a:cs typeface="Arial" panose="020B0604020202020204" pitchFamily="34" charset="0"/>
            </a:endParaRPr>
          </a:p>
        </p:txBody>
      </p:sp>
      <p:sp>
        <p:nvSpPr>
          <p:cNvPr id="4" name="TextBox 3"/>
          <p:cNvSpPr txBox="1"/>
          <p:nvPr/>
        </p:nvSpPr>
        <p:spPr>
          <a:xfrm>
            <a:off x="723330" y="4735774"/>
            <a:ext cx="7922195" cy="1569660"/>
          </a:xfrm>
          <a:prstGeom prst="rect">
            <a:avLst/>
          </a:prstGeom>
          <a:noFill/>
        </p:spPr>
        <p:txBody>
          <a:bodyPr wrap="square" rtlCol="0">
            <a:spAutoFit/>
          </a:bodyPr>
          <a:lstStyle/>
          <a:p>
            <a:r>
              <a:rPr lang="en-US" sz="3200" i="1" dirty="0" smtClean="0">
                <a:latin typeface="Arial" panose="020B0604020202020204" pitchFamily="34" charset="0"/>
                <a:cs typeface="Arial" panose="020B0604020202020204" pitchFamily="34" charset="0"/>
              </a:rPr>
              <a:t>…Indian, Native, Aboriginal/</a:t>
            </a:r>
            <a:r>
              <a:rPr lang="en-US" sz="3200" i="1" dirty="0" err="1" smtClean="0">
                <a:latin typeface="Arial" panose="020B0604020202020204" pitchFamily="34" charset="0"/>
                <a:cs typeface="Arial" panose="020B0604020202020204" pitchFamily="34" charset="0"/>
              </a:rPr>
              <a:t>Autochtone</a:t>
            </a:r>
            <a:r>
              <a:rPr lang="en-US" sz="3200" i="1" dirty="0" smtClean="0">
                <a:latin typeface="Arial" panose="020B0604020202020204" pitchFamily="34" charset="0"/>
                <a:cs typeface="Arial" panose="020B0604020202020204" pitchFamily="34" charset="0"/>
              </a:rPr>
              <a:t>, First Nations, Metis, Inuit, First Peoples, Original Peoples, Indigenous…</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96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First Peoples of Canada</a:t>
            </a:r>
            <a:r>
              <a:rPr lang="en-US" dirty="0" smtClean="0">
                <a:latin typeface="Arial"/>
                <a:cs typeface="Arial"/>
              </a:rPr>
              <a:t> </a:t>
            </a:r>
            <a:endParaRPr lang="en-US" dirty="0">
              <a:latin typeface="Arial"/>
              <a:cs typeface="Arial"/>
            </a:endParaRPr>
          </a:p>
        </p:txBody>
      </p:sp>
      <p:sp>
        <p:nvSpPr>
          <p:cNvPr id="3" name="Content Placeholder 2"/>
          <p:cNvSpPr>
            <a:spLocks noGrp="1"/>
          </p:cNvSpPr>
          <p:nvPr>
            <p:ph idx="1"/>
          </p:nvPr>
        </p:nvSpPr>
        <p:spPr/>
        <p:txBody>
          <a:bodyPr>
            <a:normAutofit lnSpcReduction="10000"/>
          </a:bodyPr>
          <a:lstStyle/>
          <a:p>
            <a:pPr>
              <a:buNone/>
            </a:pPr>
            <a:r>
              <a:rPr lang="en-US" b="1" dirty="0" smtClean="0">
                <a:latin typeface="Arial"/>
                <a:cs typeface="Arial"/>
              </a:rPr>
              <a:t>	</a:t>
            </a:r>
            <a:r>
              <a:rPr lang="en-US" sz="2800" b="1" dirty="0" smtClean="0">
                <a:latin typeface="Arial"/>
                <a:cs typeface="Arial"/>
              </a:rPr>
              <a:t>First Peoples:</a:t>
            </a:r>
            <a:r>
              <a:rPr lang="en-US" sz="2800" dirty="0" smtClean="0">
                <a:latin typeface="Arial"/>
                <a:cs typeface="Arial"/>
              </a:rPr>
              <a:t> (noun) the descendants of the original inhabitants of North America and the term is a reference to individual experience and identity. The Canadian Constitution recognizes three groups of “Original” Peoples – </a:t>
            </a:r>
            <a:r>
              <a:rPr lang="en-US" sz="2800" b="1" dirty="0" smtClean="0">
                <a:latin typeface="Arial"/>
                <a:cs typeface="Arial"/>
              </a:rPr>
              <a:t>First Nations, Métis and Inuit.</a:t>
            </a:r>
            <a:r>
              <a:rPr lang="en-US" sz="2800" dirty="0" smtClean="0">
                <a:latin typeface="Arial"/>
                <a:cs typeface="Arial"/>
              </a:rPr>
              <a:t> These are three separate peoples with unique heritages, languages, cultural practices and spiritual beliefs.</a:t>
            </a:r>
          </a:p>
          <a:p>
            <a:pPr>
              <a:buNone/>
            </a:pPr>
            <a:r>
              <a:rPr lang="en-US" sz="2000" u="sng" dirty="0" smtClean="0">
                <a:latin typeface="Arial"/>
                <a:cs typeface="Arial"/>
                <a:hlinkClick r:id="rId2"/>
              </a:rPr>
              <a:t>http://www.aadnc-aandc.gc.ca/eng 1100100014642/1100100014643</a:t>
            </a:r>
            <a:endParaRPr lang="en-US" sz="2000"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169994"/>
            <a:ext cx="8147051" cy="2406221"/>
          </a:xfrm>
        </p:spPr>
        <p:txBody>
          <a:bodyPr/>
          <a:lstStyle/>
          <a:p>
            <a:r>
              <a:rPr lang="en-US" sz="8800" dirty="0" smtClean="0">
                <a:latin typeface="Arial" panose="020B0604020202020204" pitchFamily="34" charset="0"/>
                <a:cs typeface="Arial" panose="020B0604020202020204" pitchFamily="34" charset="0"/>
              </a:rPr>
              <a:t>Recognize Diversity</a:t>
            </a:r>
            <a:endParaRPr lang="en-US" sz="8800" dirty="0"/>
          </a:p>
        </p:txBody>
      </p:sp>
    </p:spTree>
    <p:extLst>
      <p:ext uri="{BB962C8B-B14F-4D97-AF65-F5344CB8AC3E}">
        <p14:creationId xmlns:p14="http://schemas.microsoft.com/office/powerpoint/2010/main" val="148008732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1357</TotalTime>
  <Words>879</Words>
  <Application>Microsoft Office PowerPoint</Application>
  <PresentationFormat>On-screen Show (4:3)</PresentationFormat>
  <Paragraphs>81</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Saddle</vt:lpstr>
      <vt:lpstr>CFKA Speakers Series Truth &amp; Reconciliation  in the Kingston Area:  What’s Your Role?</vt:lpstr>
      <vt:lpstr>What is the TRC?</vt:lpstr>
      <vt:lpstr>The TRC or Truth and Reconciliation Commission  was established in 2008 to:  (1) reveal to Canadians the complex truth and legacy of residential schooling;  (2) guide and explore a process of healing and reconciliation. </vt:lpstr>
      <vt:lpstr>The Truth &amp; Reconciliation Commission of Canada  94 Calls to Action</vt:lpstr>
      <vt:lpstr>What is Reconciliation? </vt:lpstr>
      <vt:lpstr>Your role… listen more than speak.</vt:lpstr>
      <vt:lpstr>Understand  and Respect  “Titles”</vt:lpstr>
      <vt:lpstr>First Peoples of Canada </vt:lpstr>
      <vt:lpstr>Recognize Diversity</vt:lpstr>
      <vt:lpstr>PowerPoint Presentation</vt:lpstr>
      <vt:lpstr>Kingston’s Diverse  First Peoples Community</vt:lpstr>
      <vt:lpstr>Support &amp; Promote Visibility</vt:lpstr>
      <vt:lpstr>PowerPoint Presentation</vt:lpstr>
      <vt:lpstr>PowerPoint Presentation</vt:lpstr>
      <vt:lpstr>PowerPoint Presentation</vt:lpstr>
      <vt:lpstr>PowerPoint Presentation</vt:lpstr>
      <vt:lpstr>PowerPoint Presentation</vt:lpstr>
      <vt:lpstr>Chi Miigwetch, Nya:wen’ko:wa,  Marsee Beaucoup, Thank you very much</vt:lpstr>
    </vt:vector>
  </TitlesOfParts>
  <Company>IBSA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Peoples Dialogues</dc:title>
  <dc:creator>Terri-lynn Brennan</dc:creator>
  <cp:lastModifiedBy>Brennan,Terri-Lynn</cp:lastModifiedBy>
  <cp:revision>35</cp:revision>
  <dcterms:created xsi:type="dcterms:W3CDTF">2015-06-17T23:59:57Z</dcterms:created>
  <dcterms:modified xsi:type="dcterms:W3CDTF">2016-05-04T17:12:41Z</dcterms:modified>
</cp:coreProperties>
</file>